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00" r:id="rId17"/>
    <p:sldId id="285" r:id="rId18"/>
    <p:sldId id="286" r:id="rId19"/>
    <p:sldId id="261" r:id="rId20"/>
    <p:sldId id="266" r:id="rId21"/>
    <p:sldId id="268" r:id="rId22"/>
    <p:sldId id="267" r:id="rId23"/>
    <p:sldId id="291" r:id="rId24"/>
    <p:sldId id="293" r:id="rId25"/>
    <p:sldId id="271" r:id="rId26"/>
    <p:sldId id="270" r:id="rId27"/>
    <p:sldId id="273" r:id="rId28"/>
    <p:sldId id="294" r:id="rId29"/>
    <p:sldId id="275" r:id="rId30"/>
    <p:sldId id="299" r:id="rId3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C35EA4"/>
          </p15:clr>
        </p15:guide>
        <p15:guide id="2" pos="7242" userDrawn="1">
          <p15:clr>
            <a:srgbClr val="A4A3A4"/>
          </p15:clr>
        </p15:guide>
        <p15:guide id="3" orient="horz" pos="2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94F"/>
    <a:srgbClr val="C00306"/>
    <a:srgbClr val="22284E"/>
    <a:srgbClr val="24284E"/>
    <a:srgbClr val="03438A"/>
    <a:srgbClr val="5B5E7A"/>
    <a:srgbClr val="921F3C"/>
    <a:srgbClr val="FFFFFF"/>
    <a:srgbClr val="B90B00"/>
    <a:srgbClr val="383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170" autoAdjust="0"/>
    <p:restoredTop sz="91900" autoAdjust="0"/>
  </p:normalViewPr>
  <p:slideViewPr>
    <p:cSldViewPr snapToGrid="0" showGuides="1">
      <p:cViewPr varScale="1">
        <p:scale>
          <a:sx n="115" d="100"/>
          <a:sy n="115" d="100"/>
        </p:scale>
        <p:origin x="1050" y="114"/>
      </p:cViewPr>
      <p:guideLst>
        <p:guide orient="horz" pos="4156"/>
        <p:guide pos="7242"/>
        <p:guide orient="horz" pos="2659"/>
      </p:guideLst>
    </p:cSldViewPr>
  </p:slideViewPr>
  <p:outlineViewPr>
    <p:cViewPr>
      <p:scale>
        <a:sx n="33" d="100"/>
        <a:sy n="33" d="100"/>
      </p:scale>
      <p:origin x="0" y="-19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r">
              <a:defRPr sz="1300"/>
            </a:lvl1pPr>
          </a:lstStyle>
          <a:p>
            <a:fld id="{D1C6C4D6-9130-48DD-8C09-47ACBFF7DBDC}" type="datetimeFigureOut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8" tIns="47784" rIns="95568" bIns="4778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68" tIns="47784" rIns="95568" bIns="477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r">
              <a:defRPr sz="1300"/>
            </a:lvl1pPr>
          </a:lstStyle>
          <a:p>
            <a:fld id="{62C6B5A1-BBBA-461C-A108-46D137ED700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12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99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75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124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423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80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002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677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6B5A1-BBBA-461C-A108-46D137ED700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25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FB7C5-0266-4C79-A090-B1D5E089A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5FF0B1-B303-484B-8862-2D49CE1B2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001755-D32C-48E6-B212-E945CCD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08A0-41F0-4371-8B23-7895D3D8B929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A2FDAC-5BE8-419E-AAFE-EEE5B3C5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7E9A-C044-498F-9F02-5A38A3FE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085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41326-09FD-4412-B47F-45E7318A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FC10E7-B998-4E3A-B209-B92DA20DE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7D6FDF-75AD-4C5E-ADAB-B06BD131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8667C-FE71-496B-A3FC-0F33D40D2C59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525204-128B-458F-82B9-BF0721D3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AD408-9145-4F2F-8724-3334119E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6081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94EA2C-4844-4BC1-AC04-6602870F9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987DDE-96CF-492F-BDA4-6D5F709C9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7F5CA1-80DE-43C9-818A-4CCFF6B7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3285-E4E7-43A7-B3F3-3546FCCD9F36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0ED1A-F70C-4DE8-8D1D-551F0E97E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39B3B-5C3C-4C44-A052-0DB51574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635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97E62-284E-4766-A362-BAE672863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8CFA0B-09D8-4E9E-B83E-829848513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E9B01-5F60-46CE-95CA-A078CE2B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C4EB-50E3-473D-BB60-A71DC9EDD3C7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27D96-3844-45D2-B35A-F076939A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09BAA-6416-4C59-AA53-971A5DE4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6670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038BC-0941-42F4-AB78-6F8B5360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C41FA1-AE88-43C1-9509-059237B31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B8EF4-3036-4718-AE23-8EABB301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4C26-F0A8-4CD1-A3D1-4B2D8E389232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57930-E2AD-4BBC-A7F5-FC9F3873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B39AB6-D48D-4973-A252-4F52F448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8585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78E8E-10CA-41BD-92E8-6A957771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67457-FBD3-4FD0-BA03-D94B19FA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17B29D-920A-4F1F-A6D1-128FAE5A8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733492-C1D3-4776-BE89-F13A1D9B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C12A-4289-43B7-B25C-158BE1E0CFB8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20E556-106A-419B-9263-5E588267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D9F540-3C02-494E-B302-1C27B562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17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BA919-C44F-43A4-AABA-290B18D4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A58241-AFA2-4DD8-83E7-CE7061E4E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FD79B-D831-4A21-9737-433FC8E23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A8143A-04E7-474F-825D-9B5AB2474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CB946C-C7B2-4265-843D-E6B1913C0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ADE002-12D3-41F7-AE23-5208BECE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32C4-C65F-470D-ADA1-5D8B76402EB0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79C093-D49F-4F35-8921-A3106311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173B61-82FB-4E17-9321-48815666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592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F7DEC-7DE4-4BF8-90D1-E336D5EB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48B536-4980-4932-8441-CE71CC70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635A-2796-42F3-AD96-2B8F12AA442D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3FEB81-D6A9-419C-9A2F-DF6ECE2C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826F4F-C66B-4459-9E88-41B84874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0717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919B47-7785-480A-8538-0698F0C5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813E3-AF1F-432A-B6C0-6595DD01563B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69390F-B841-4581-8DE0-DD6BE54C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C3459A-3A23-45D8-9A3E-5500EA28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737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D0A63-BB12-4047-A9C5-F365F5D5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B927DF-8E3E-40B3-A269-1871E09E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1FBABE-12FD-418D-AF2A-4F076CA72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E9095E-4331-4760-AD13-153358A9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3C14-7790-4999-9D93-89F2061D48A2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156B69-8919-40D9-A6E9-96AC294F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CF8093-4C0F-4C35-8979-61B68BBE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3115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BD970-3021-4920-9596-894AFDDA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B9B04B-02E5-4FD5-8EB7-C48E30614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E1F144-7379-42AE-B69F-10DE2E6EF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ED1DC5-7B44-4C98-84FC-D683027B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2B93A-F4A4-4E8E-9688-18A8540EE405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971B7-1FAC-4423-B543-D36392A8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8BAED-A59C-462A-9CE0-D07CC7CE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988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51A4C-E86B-426F-9BFD-39EE1430D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7AF02-70D7-4273-B4C0-4B9F0F18B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33F10-1ED0-4A9D-91DD-213ECBEF2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A3DE8-D2E3-4F4C-A364-1441AB2FAA9A}" type="datetime1">
              <a:rPr lang="ru-RU" smtClean="0"/>
              <a:pPr/>
              <a:t>02.11.2024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A46F0-0016-42C0-9DF4-F8E944622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56F3F3-91C1-4DF8-B375-964DDB8F9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902C-172F-4CE2-BBE1-A7E7DA3940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6.jpg@01D82F1C.7696703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5BC33C-438A-46D2-AB7B-3BAF0C51B578}"/>
              </a:ext>
            </a:extLst>
          </p:cNvPr>
          <p:cNvSpPr txBox="1"/>
          <p:nvPr/>
        </p:nvSpPr>
        <p:spPr>
          <a:xfrm>
            <a:off x="1406923" y="4025867"/>
            <a:ext cx="92610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200" b="1" dirty="0" smtClean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200" b="1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dirty="0" smtClean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Санкт-Петербург</a:t>
            </a:r>
            <a:r>
              <a:rPr lang="en-US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D:\FILES\Реклама\логотип\Логотипы\Для светлого фона\Интек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4" y="5943600"/>
            <a:ext cx="2018619" cy="4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ractic\Desktop\Визитк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043" y="5841422"/>
            <a:ext cx="15414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BC33C-438A-46D2-AB7B-3BAF0C51B578}"/>
              </a:ext>
            </a:extLst>
          </p:cNvPr>
          <p:cNvSpPr txBox="1"/>
          <p:nvPr/>
        </p:nvSpPr>
        <p:spPr>
          <a:xfrm>
            <a:off x="1206121" y="72162"/>
            <a:ext cx="102488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Комплекс обеспечения безопасности  социальных и промышленных объектов</a:t>
            </a:r>
            <a:endParaRPr lang="ru-RU" sz="32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200" b="1" dirty="0" smtClean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200" b="1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0" y="1128844"/>
            <a:ext cx="4264428" cy="42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25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3664" y="98729"/>
            <a:ext cx="231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6071" y="566790"/>
            <a:ext cx="69248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Станция </a:t>
            </a:r>
            <a:r>
              <a:rPr lang="ru-RU" dirty="0"/>
              <a:t>имеет модульную архитектуру с ядром на базе </a:t>
            </a:r>
            <a:r>
              <a:rPr lang="en-US" dirty="0" err="1"/>
              <a:t>unix</a:t>
            </a:r>
            <a:r>
              <a:rPr lang="en-US" dirty="0"/>
              <a:t> </a:t>
            </a:r>
            <a:r>
              <a:rPr lang="ru-RU" dirty="0"/>
              <a:t>системы и настроена таким образом, что при подключении к интернету объекта, автоматически производит подключение по закрытому </a:t>
            </a:r>
            <a:r>
              <a:rPr lang="en-US" dirty="0"/>
              <a:t>VPN </a:t>
            </a:r>
            <a:r>
              <a:rPr lang="ru-RU" dirty="0"/>
              <a:t>каналу к </a:t>
            </a:r>
            <a:r>
              <a:rPr lang="ru-RU" dirty="0" smtClean="0"/>
              <a:t>платформе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Подключение систем объекта в платформу происходит по индивидуальным либо типовым решениям. Для </a:t>
            </a:r>
            <a:r>
              <a:rPr lang="ru-RU" dirty="0" smtClean="0"/>
              <a:t>реализации </a:t>
            </a:r>
            <a:r>
              <a:rPr lang="ru-RU" dirty="0"/>
              <a:t>минимального </a:t>
            </a:r>
            <a:r>
              <a:rPr lang="ru-RU" dirty="0" err="1"/>
              <a:t>опционала</a:t>
            </a:r>
            <a:r>
              <a:rPr lang="ru-RU" dirty="0"/>
              <a:t> необходим канал </a:t>
            </a:r>
            <a:r>
              <a:rPr lang="ru-RU" dirty="0" smtClean="0"/>
              <a:t>связи </a:t>
            </a:r>
            <a:r>
              <a:rPr lang="ru-RU" dirty="0"/>
              <a:t>со скоростью от </a:t>
            </a:r>
            <a:r>
              <a:rPr lang="ru-RU" dirty="0" smtClean="0"/>
              <a:t>2мбит.</a:t>
            </a:r>
          </a:p>
          <a:p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 систему возможно подключить и устаревшее аналоговое оборудование через использование преобразователей интерфейсов с выходом </a:t>
            </a:r>
            <a:r>
              <a:rPr lang="en-US" dirty="0" smtClean="0"/>
              <a:t>Ethernet.</a:t>
            </a:r>
          </a:p>
          <a:p>
            <a:endParaRPr lang="ru-RU" dirty="0"/>
          </a:p>
          <a:p>
            <a:r>
              <a:rPr lang="ru-RU" dirty="0"/>
              <a:t>В случае невозможности подключения по выделенным наземным каналам связи, предусмотрен модуль </a:t>
            </a:r>
            <a:r>
              <a:rPr lang="en-US" dirty="0"/>
              <a:t>3G/4G </a:t>
            </a:r>
            <a:r>
              <a:rPr lang="ru-RU" dirty="0" smtClean="0"/>
              <a:t>интернета.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15469" y="5328092"/>
            <a:ext cx="693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«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-М» позволяет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создать с нуля эффективную и современную систему безопасности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2" y="1643171"/>
            <a:ext cx="4111628" cy="34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0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5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4609" y="162409"/>
            <a:ext cx="373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станции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8378" y="676119"/>
            <a:ext cx="6045340" cy="591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основной информации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объекте</a:t>
            </a:r>
            <a:r>
              <a:rPr lang="ru-RU" sz="1350" dirty="0" smtClean="0"/>
              <a:t>: местонахождение объекта, контактные данные ответственных лиц и обслуживающих организаций; </a:t>
            </a:r>
            <a:endParaRPr lang="ru-RU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 с камер </a:t>
            </a: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наблюдения</a:t>
            </a:r>
            <a:r>
              <a:rPr lang="ru-RU" sz="1350" dirty="0" smtClean="0"/>
              <a:t> в онлайн-режиме с архивом;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Удалённый запуск системы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речевого </a:t>
            </a: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оповещения</a:t>
            </a:r>
            <a:r>
              <a:rPr lang="ru-RU" sz="135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Связь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объектом по </a:t>
            </a:r>
            <a:r>
              <a:rPr lang="en-US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IP-</a:t>
            </a: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телефонии</a:t>
            </a:r>
            <a:r>
              <a:rPr lang="ru-RU" sz="1350" dirty="0" smtClean="0"/>
              <a:t> в том числе через личный кабинет «</a:t>
            </a:r>
            <a:r>
              <a:rPr lang="ru-RU" sz="1350" dirty="0" err="1" smtClean="0"/>
              <a:t>Алькор</a:t>
            </a:r>
            <a:r>
              <a:rPr lang="ru-RU" sz="1350" dirty="0" smtClean="0"/>
              <a:t>-М»;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удаленного доступа к видеодомофону </a:t>
            </a:r>
            <a:r>
              <a:rPr lang="ru-RU" sz="1350" dirty="0" smtClean="0"/>
              <a:t>в онлайн-режиме с архивом;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электропитания </a:t>
            </a:r>
            <a:r>
              <a:rPr lang="ru-RU" sz="1350" dirty="0" smtClean="0"/>
              <a:t>позволяет контролировать напряжение в сети и отключать </a:t>
            </a:r>
            <a:r>
              <a:rPr lang="ru-RU" sz="1350" dirty="0"/>
              <a:t>подачу </a:t>
            </a:r>
            <a:r>
              <a:rPr lang="ru-RU" sz="1350" dirty="0" smtClean="0"/>
              <a:t>электроэнергии;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информации о состоянии автоматической пожарной сигнализации </a:t>
            </a:r>
            <a:r>
              <a:rPr lang="ru-RU" sz="1350" dirty="0" smtClean="0"/>
              <a:t>с возможностью отслеживания распространения огня;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информации о состоянии автоматической охранной сигнализации </a:t>
            </a:r>
            <a:r>
              <a:rPr lang="ru-RU" sz="1350" dirty="0" smtClean="0"/>
              <a:t>с размещением на плане здания мест проникновения;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количества </a:t>
            </a: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 </a:t>
            </a:r>
            <a:r>
              <a:rPr lang="ru-RU" sz="1350" dirty="0" smtClean="0"/>
              <a:t>в здании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далённое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  <a:r>
              <a:rPr lang="ru-RU" sz="1350" dirty="0" smtClean="0"/>
              <a:t>шлагбаумов, автоматических ворот и дверей;</a:t>
            </a:r>
            <a:endParaRPr lang="ru-RU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датчиков </a:t>
            </a:r>
            <a:r>
              <a:rPr lang="ru-RU" sz="1350" dirty="0"/>
              <a:t>протечки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350" dirty="0"/>
              <a:t>воды/газа, влажности, </a:t>
            </a:r>
            <a:r>
              <a:rPr lang="ru-RU" sz="1350" dirty="0" smtClean="0"/>
              <a:t>температуры </a:t>
            </a:r>
            <a:r>
              <a:rPr lang="ru-RU" sz="1350" dirty="0"/>
              <a:t>и </a:t>
            </a:r>
            <a:r>
              <a:rPr lang="ru-RU" sz="1350" dirty="0" smtClean="0"/>
              <a:t>так далее; реализация алгоритмов действий при определённых событиях (например, активация клапана перекрытия воды при протечке).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Экомониторинг</a:t>
            </a:r>
            <a:r>
              <a:rPr lang="ru-RU" sz="1350" dirty="0" smtClean="0"/>
              <a:t>: мониторинг данных </a:t>
            </a:r>
            <a:r>
              <a:rPr lang="ru-RU" sz="1350" dirty="0"/>
              <a:t>с датчиков </a:t>
            </a:r>
            <a:r>
              <a:rPr lang="ru-RU" sz="1350" dirty="0" smtClean="0"/>
              <a:t>экологического контроля, построение отчетов по изменению параметров (14 параметров);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ГЛОНАСС</a:t>
            </a:r>
            <a:r>
              <a:rPr lang="ru-RU" sz="1350" dirty="0" smtClean="0"/>
              <a:t>: контроль перемещения </a:t>
            </a:r>
            <a:r>
              <a:rPr lang="ru-RU" sz="1350" dirty="0"/>
              <a:t>транспортных </a:t>
            </a:r>
            <a:r>
              <a:rPr lang="ru-RU" sz="1350" dirty="0" smtClean="0"/>
              <a:t>средств;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МКА </a:t>
            </a:r>
            <a:r>
              <a:rPr lang="ru-RU" sz="13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ЖКХ</a:t>
            </a:r>
            <a:r>
              <a:rPr lang="ru-RU" sz="1350" dirty="0"/>
              <a:t>: </a:t>
            </a:r>
            <a:r>
              <a:rPr lang="ru-RU" sz="1350" dirty="0" smtClean="0"/>
              <a:t>реестр инцидентов и аварий </a:t>
            </a:r>
            <a:r>
              <a:rPr lang="ru-RU" sz="1350" dirty="0"/>
              <a:t>в сфере </a:t>
            </a:r>
            <a:r>
              <a:rPr lang="ru-RU" sz="1350" dirty="0" smtClean="0"/>
              <a:t>ЖКХ, с возможностью выгрузки отчетов;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Лесохранитель</a:t>
            </a:r>
            <a:r>
              <a:rPr lang="ru-RU" sz="1350" dirty="0" smtClean="0"/>
              <a:t>: </a:t>
            </a:r>
            <a:r>
              <a:rPr lang="ru-RU" sz="1350" dirty="0"/>
              <a:t>раннее </a:t>
            </a:r>
            <a:r>
              <a:rPr lang="ru-RU" sz="1350" dirty="0" smtClean="0"/>
              <a:t>обнаружение </a:t>
            </a:r>
            <a:r>
              <a:rPr lang="ru-RU" sz="1350" dirty="0"/>
              <a:t>лесных пожаров близ границ </a:t>
            </a:r>
            <a:r>
              <a:rPr lang="ru-RU" sz="1350" dirty="0" smtClean="0"/>
              <a:t>населенных пунктов;</a:t>
            </a:r>
          </a:p>
          <a:p>
            <a:endParaRPr lang="ru-RU" sz="13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BAAC9-2C2C-4ACF-80C6-1A422FDB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73" y="26714"/>
            <a:ext cx="4064140" cy="33009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C6ED8D-AD69-47B3-A037-DFBC4732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81"/>
          <a:stretch/>
        </p:blipFill>
        <p:spPr>
          <a:xfrm>
            <a:off x="2154238" y="2516890"/>
            <a:ext cx="3951389" cy="360890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918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" y="0"/>
            <a:ext cx="1219214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44" y="111414"/>
            <a:ext cx="4471679" cy="322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1" y="3886198"/>
            <a:ext cx="3942606" cy="287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822354" y="1390558"/>
            <a:ext cx="64030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Отображение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интерактивной 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модели </a:t>
            </a:r>
            <a:r>
              <a:rPr lang="ru-RU" dirty="0" smtClean="0"/>
              <a:t>здания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с </a:t>
            </a:r>
            <a:r>
              <a:rPr lang="ru-RU" dirty="0"/>
              <a:t>местами </a:t>
            </a:r>
            <a:r>
              <a:rPr lang="ru-RU" dirty="0" smtClean="0"/>
              <a:t>расположения всех инженерных систем и </a:t>
            </a:r>
            <a:r>
              <a:rPr lang="ru-RU" dirty="0"/>
              <a:t>возможностью управления </a:t>
            </a:r>
            <a:r>
              <a:rPr lang="ru-RU" dirty="0" smtClean="0"/>
              <a:t>ими;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 </a:t>
            </a:r>
            <a:r>
              <a:rPr lang="ru-RU" dirty="0"/>
              <a:t>планов </a:t>
            </a:r>
            <a:r>
              <a:rPr lang="ru-RU" dirty="0" smtClean="0"/>
              <a:t>эвакуации</a:t>
            </a:r>
            <a:r>
              <a:rPr lang="ru-RU" dirty="0"/>
              <a:t>, планов </a:t>
            </a:r>
            <a:r>
              <a:rPr lang="ru-RU" dirty="0" smtClean="0"/>
              <a:t>расположения </a:t>
            </a:r>
            <a:r>
              <a:rPr lang="ru-RU" dirty="0"/>
              <a:t>пожарных гидрантов и прочей </a:t>
            </a:r>
            <a:r>
              <a:rPr lang="ru-RU" dirty="0" smtClean="0"/>
              <a:t>технической документации;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 статистических данных,</a:t>
            </a:r>
            <a:r>
              <a:rPr lang="ru-RU" dirty="0" smtClean="0"/>
              <a:t> </a:t>
            </a:r>
            <a:r>
              <a:rPr lang="ru-RU" dirty="0"/>
              <a:t>а также </a:t>
            </a:r>
            <a:r>
              <a:rPr lang="ru-RU" dirty="0" smtClean="0"/>
              <a:t>их выгрузка за указанный период;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 технической оснащенности объекта </a:t>
            </a:r>
          </a:p>
          <a:p>
            <a:r>
              <a:rPr lang="ru-RU" dirty="0" smtClean="0"/>
              <a:t>(установленное оборудование, срок эксплуатации</a:t>
            </a:r>
            <a:r>
              <a:rPr lang="en-US" dirty="0" smtClean="0"/>
              <a:t>/</a:t>
            </a:r>
            <a:r>
              <a:rPr lang="ru-RU" dirty="0" smtClean="0"/>
              <a:t>поверки);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Автоматическая отправка заявок</a:t>
            </a:r>
            <a:r>
              <a:rPr lang="ru-RU" dirty="0"/>
              <a:t> о </a:t>
            </a:r>
            <a:r>
              <a:rPr lang="ru-RU" dirty="0" smtClean="0"/>
              <a:t>неисправностях оборудования </a:t>
            </a:r>
            <a:r>
              <a:rPr lang="ru-RU" dirty="0"/>
              <a:t>обслуживающим </a:t>
            </a:r>
            <a:r>
              <a:rPr lang="ru-RU" dirty="0" smtClean="0"/>
              <a:t>организациям 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4609" y="162409"/>
            <a:ext cx="373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 станции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17" t="9065" r="2184" b="3858"/>
          <a:stretch/>
        </p:blipFill>
        <p:spPr>
          <a:xfrm>
            <a:off x="619674" y="1627395"/>
            <a:ext cx="5092192" cy="290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431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3693" y="37323"/>
            <a:ext cx="398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модули системы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5EE480-0656-4FF8-9C96-40D36EB2E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8"/>
          <a:stretch/>
        </p:blipFill>
        <p:spPr>
          <a:xfrm>
            <a:off x="5985162" y="512711"/>
            <a:ext cx="6040581" cy="225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11" y="506142"/>
            <a:ext cx="5622355" cy="226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11" y="2970480"/>
            <a:ext cx="5622355" cy="152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55" y="4757644"/>
            <a:ext cx="5611711" cy="153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9985" r="4617" b="5808"/>
          <a:stretch/>
        </p:blipFill>
        <p:spPr>
          <a:xfrm>
            <a:off x="5985161" y="2970479"/>
            <a:ext cx="6040581" cy="332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96787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 r="-575" b="9109"/>
          <a:stretch/>
        </p:blipFill>
        <p:spPr>
          <a:xfrm>
            <a:off x="110003" y="0"/>
            <a:ext cx="12348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78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B624A40-43AF-4BCF-B002-0BECCBD16AA4}"/>
              </a:ext>
            </a:extLst>
          </p:cNvPr>
          <p:cNvSpPr/>
          <p:nvPr/>
        </p:nvSpPr>
        <p:spPr>
          <a:xfrm>
            <a:off x="195941" y="130093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Полное логирование всех действий оператора системы мониторинга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DF70F03-D5DD-4D90-A5C7-C53EDC36A8C3}"/>
              </a:ext>
            </a:extLst>
          </p:cNvPr>
          <p:cNvSpPr/>
          <p:nvPr/>
        </p:nvSpPr>
        <p:spPr>
          <a:xfrm>
            <a:off x="3189514" y="130093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работы на любом устройстве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433BDFF-016D-4E88-9851-41DB3F046384}"/>
              </a:ext>
            </a:extLst>
          </p:cNvPr>
          <p:cNvSpPr/>
          <p:nvPr/>
        </p:nvSpPr>
        <p:spPr>
          <a:xfrm>
            <a:off x="6183086" y="130093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Комплексная система распределения нагрузки на канал интернет объекта.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91C40CB-9030-4A10-BAC3-EAC618E8D794}"/>
              </a:ext>
            </a:extLst>
          </p:cNvPr>
          <p:cNvSpPr/>
          <p:nvPr/>
        </p:nvSpPr>
        <p:spPr>
          <a:xfrm>
            <a:off x="9176659" y="130093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интеграции любого вида оборудования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B0B896C-B95F-4397-A29D-700FF58EF1CF}"/>
              </a:ext>
            </a:extLst>
          </p:cNvPr>
          <p:cNvSpPr/>
          <p:nvPr/>
        </p:nvSpPr>
        <p:spPr>
          <a:xfrm>
            <a:off x="196588" y="272134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Уведомления о событиях на мобильный телефон, электронную почту и пр.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8ED42B5-C9DF-4F04-87D8-B27868CA7723}"/>
              </a:ext>
            </a:extLst>
          </p:cNvPr>
          <p:cNvSpPr/>
          <p:nvPr/>
        </p:nvSpPr>
        <p:spPr>
          <a:xfrm>
            <a:off x="3189514" y="272134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Контроль состояния и работы каждой системы на объекте. Логирование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4C37D1BE-4294-4486-B7FC-95899A2658CB}"/>
              </a:ext>
            </a:extLst>
          </p:cNvPr>
          <p:cNvSpPr/>
          <p:nvPr/>
        </p:nvSpPr>
        <p:spPr>
          <a:xfrm>
            <a:off x="6204861" y="272134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создания и выгрузки отчётов о работе системы либо объекта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479D0E0-CA1D-4278-8585-7AB3D5AEECF6}"/>
              </a:ext>
            </a:extLst>
          </p:cNvPr>
          <p:cNvSpPr/>
          <p:nvPr/>
        </p:nvSpPr>
        <p:spPr>
          <a:xfrm>
            <a:off x="9176659" y="272134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сценариев работы системы в зависимости от поставленных задач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863EBB1B-DB56-442C-A6E1-A1FF723675C1}"/>
              </a:ext>
            </a:extLst>
          </p:cNvPr>
          <p:cNvSpPr/>
          <p:nvPr/>
        </p:nvSpPr>
        <p:spPr>
          <a:xfrm>
            <a:off x="174167" y="414728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Интеграция с технологиями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RFID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умный мониторинг инфраструктуры 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1C7AA0-0A92-480B-9E57-55ADAF4041C6}"/>
              </a:ext>
            </a:extLst>
          </p:cNvPr>
          <p:cNvSpPr/>
          <p:nvPr/>
        </p:nvSpPr>
        <p:spPr>
          <a:xfrm>
            <a:off x="3189514" y="414728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Интеграция с внешними системами (Телефония, 1С,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CRM, )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D2239CA-EA6B-4CC4-B165-6844627F1B20}"/>
              </a:ext>
            </a:extLst>
          </p:cNvPr>
          <p:cNvSpPr/>
          <p:nvPr/>
        </p:nvSpPr>
        <p:spPr>
          <a:xfrm>
            <a:off x="6204861" y="414728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работы системы через любой интерфейс (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3G, LAN,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78F97F5-FD52-4F9F-A346-78C245071FCF}"/>
              </a:ext>
            </a:extLst>
          </p:cNvPr>
          <p:cNvSpPr/>
          <p:nvPr/>
        </p:nvSpPr>
        <p:spPr>
          <a:xfrm>
            <a:off x="9176659" y="4147723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Изменение вида системы для типовых задач (только видео или оповещение)  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F054D6E-D5D2-4ADB-A332-54EAED0E52EB}"/>
              </a:ext>
            </a:extLst>
          </p:cNvPr>
          <p:cNvSpPr/>
          <p:nvPr/>
        </p:nvSpPr>
        <p:spPr>
          <a:xfrm>
            <a:off x="174167" y="556769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Станция постоянно проводит сканирование безопасности сети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69115CF-BFDE-4CF2-A864-AD37E8EC4E4F}"/>
              </a:ext>
            </a:extLst>
          </p:cNvPr>
          <p:cNvSpPr/>
          <p:nvPr/>
        </p:nvSpPr>
        <p:spPr>
          <a:xfrm>
            <a:off x="3189514" y="556769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Дублирование каналов передачи данных для бесперебойной работы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8ED8435-9644-46C0-A375-B06842A4B04E}"/>
              </a:ext>
            </a:extLst>
          </p:cNvPr>
          <p:cNvSpPr/>
          <p:nvPr/>
        </p:nvSpPr>
        <p:spPr>
          <a:xfrm>
            <a:off x="6204861" y="556769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полностью автономной работы различных модулей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2BE7204-7835-4AA6-AF21-AC131924EA86}"/>
              </a:ext>
            </a:extLst>
          </p:cNvPr>
          <p:cNvSpPr/>
          <p:nvPr/>
        </p:nvSpPr>
        <p:spPr>
          <a:xfrm>
            <a:off x="9176659" y="5567692"/>
            <a:ext cx="2808514" cy="740228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Возможность модернизации системы с минимальными затратами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D6138-F2B1-48DA-A2D0-DBDF10929EAA}"/>
              </a:ext>
            </a:extLst>
          </p:cNvPr>
          <p:cNvSpPr txBox="1"/>
          <p:nvPr/>
        </p:nvSpPr>
        <p:spPr>
          <a:xfrm>
            <a:off x="4477806" y="381520"/>
            <a:ext cx="296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476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BCE6FB-94D6-42D6-BC15-FE69E6C4C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9" b="31041"/>
          <a:stretch/>
        </p:blipFill>
        <p:spPr>
          <a:xfrm>
            <a:off x="-5373" y="0"/>
            <a:ext cx="12192000" cy="2708920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A8CE6F-6D8D-4894-BF3E-B7B75BAA6944}"/>
              </a:ext>
            </a:extLst>
          </p:cNvPr>
          <p:cNvSpPr/>
          <p:nvPr/>
        </p:nvSpPr>
        <p:spPr>
          <a:xfrm>
            <a:off x="-5374" y="-2320"/>
            <a:ext cx="12197373" cy="2708920"/>
          </a:xfrm>
          <a:prstGeom prst="rect">
            <a:avLst/>
          </a:prstGeom>
          <a:gradFill>
            <a:gsLst>
              <a:gs pos="0">
                <a:srgbClr val="C00000">
                  <a:lumMod val="100000"/>
                  <a:alpha val="20000"/>
                </a:srgbClr>
              </a:gs>
              <a:gs pos="100000">
                <a:srgbClr val="22284E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5BC33C-438A-46D2-AB7B-3BAF0C51B578}"/>
              </a:ext>
            </a:extLst>
          </p:cNvPr>
          <p:cNvSpPr txBox="1"/>
          <p:nvPr/>
        </p:nvSpPr>
        <p:spPr>
          <a:xfrm>
            <a:off x="1477670" y="2953907"/>
            <a:ext cx="926104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Комплекс служебной и оперативно-диспетчерской связи «ПЛАГИН»</a:t>
            </a:r>
            <a:endParaRPr lang="ru-RU" sz="32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200" b="1" dirty="0" smtClean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3200" b="1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Санкт-Петербург</a:t>
            </a:r>
            <a:r>
              <a:rPr lang="en-US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D:\FILES\Реклама\логотип\Логотипы\Для светлого фона\Интек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4" y="5943600"/>
            <a:ext cx="2018619" cy="4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ractic\Desktop\Визитк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043" y="5841422"/>
            <a:ext cx="15414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3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Alex\Desktop\dispetcherskaya_mebel_lenener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7" y="2984602"/>
            <a:ext cx="10650765" cy="38733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088DEE0-DDCF-416F-981D-2A0098B0B0FB}"/>
              </a:ext>
            </a:extLst>
          </p:cNvPr>
          <p:cNvSpPr txBox="1"/>
          <p:nvPr/>
        </p:nvSpPr>
        <p:spPr>
          <a:xfrm>
            <a:off x="803277" y="324247"/>
            <a:ext cx="10650765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dirty="0">
                <a:latin typeface="Montserrat" pitchFamily="50" charset="-52"/>
              </a:rPr>
              <a:t>Для обеспечения работы </a:t>
            </a:r>
            <a:r>
              <a:rPr lang="ru-RU" sz="1400" dirty="0" smtClean="0">
                <a:latin typeface="Montserrat" pitchFamily="50" charset="-52"/>
              </a:rPr>
              <a:t>различных производственных и управляющих структур необходимо:</a:t>
            </a:r>
          </a:p>
          <a:p>
            <a:pPr algn="just">
              <a:lnSpc>
                <a:spcPts val="1400"/>
              </a:lnSpc>
            </a:pPr>
            <a:endParaRPr lang="ru-RU" sz="1400" dirty="0">
              <a:latin typeface="Montserrat" pitchFamily="50" charset="-52"/>
            </a:endParaRPr>
          </a:p>
          <a:p>
            <a:pPr marL="742950" lvl="1" indent="-285750" algn="just">
              <a:lnSpc>
                <a:spcPts val="1400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Montserrat" pitchFamily="50" charset="-52"/>
              </a:rPr>
              <a:t>Телефонной </a:t>
            </a:r>
            <a:r>
              <a:rPr lang="ru-RU" sz="1400" dirty="0">
                <a:latin typeface="Montserrat" pitchFamily="50" charset="-52"/>
              </a:rPr>
              <a:t>связи </a:t>
            </a:r>
          </a:p>
          <a:p>
            <a:pPr marL="742950" lvl="1" indent="-285750" algn="just">
              <a:lnSpc>
                <a:spcPts val="14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Montserrat"/>
              </a:rPr>
              <a:t>Видео и аудио информации</a:t>
            </a:r>
          </a:p>
          <a:p>
            <a:pPr marL="742950" lvl="1" indent="-285750" algn="just">
              <a:lnSpc>
                <a:spcPts val="14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Montserrat"/>
              </a:rPr>
              <a:t>Средств сигнализации</a:t>
            </a:r>
          </a:p>
          <a:p>
            <a:pPr marL="742950" lvl="1" indent="-285750" algn="just">
              <a:lnSpc>
                <a:spcPts val="14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Montserrat"/>
              </a:rPr>
              <a:t>Средств телематики</a:t>
            </a:r>
          </a:p>
          <a:p>
            <a:pPr marL="742950" lvl="1" indent="-285750" algn="just">
              <a:lnSpc>
                <a:spcPts val="14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Montserrat"/>
              </a:rPr>
              <a:t>других видов информации от внешних источников или серверов центра.</a:t>
            </a:r>
          </a:p>
          <a:p>
            <a:pPr lvl="0" algn="just">
              <a:lnSpc>
                <a:spcPts val="1400"/>
              </a:lnSpc>
              <a:buClr>
                <a:schemeClr val="dk1"/>
              </a:buClr>
              <a:buSzPts val="1100"/>
            </a:pPr>
            <a:endParaRPr lang="ru-RU" sz="1400" dirty="0">
              <a:latin typeface="Montserrat"/>
            </a:endParaRPr>
          </a:p>
          <a:p>
            <a:pPr lvl="0" algn="just">
              <a:lnSpc>
                <a:spcPts val="1400"/>
              </a:lnSpc>
              <a:buClr>
                <a:schemeClr val="dk1"/>
              </a:buClr>
              <a:buSzPts val="1100"/>
            </a:pPr>
            <a:r>
              <a:rPr lang="ru-RU" sz="1400" dirty="0" smtClean="0">
                <a:latin typeface="Montserrat"/>
              </a:rPr>
              <a:t>Организация не может полнофункционально работать без надежного телекоммуникационного обеспечения, защищенного от неправомерного воздействия.</a:t>
            </a:r>
          </a:p>
          <a:p>
            <a:pPr lvl="0" algn="just">
              <a:lnSpc>
                <a:spcPts val="1400"/>
              </a:lnSpc>
              <a:buClr>
                <a:schemeClr val="dk1"/>
              </a:buClr>
              <a:buSzPts val="1100"/>
            </a:pPr>
            <a:r>
              <a:rPr lang="ru-RU" sz="1400" dirty="0" smtClean="0">
                <a:effectLst/>
                <a:latin typeface="Montserrat"/>
                <a:ea typeface="Times New Roman" panose="02020603050405020304" pitchFamily="18" charset="0"/>
              </a:rPr>
              <a:t>В настоящее время сложилась ситуация, когда необходимо искать новые пути построения защищенной корпоративной сети связи с использованием отечественного оборудования. </a:t>
            </a:r>
          </a:p>
          <a:p>
            <a:pPr lvl="0" algn="just">
              <a:lnSpc>
                <a:spcPts val="1400"/>
              </a:lnSpc>
              <a:buClr>
                <a:schemeClr val="dk1"/>
              </a:buClr>
              <a:buSzPts val="1100"/>
            </a:pPr>
            <a:r>
              <a:rPr lang="ru-RU" sz="1400" dirty="0" smtClean="0">
                <a:latin typeface="Montserrat"/>
                <a:ea typeface="Times New Roman" panose="02020603050405020304" pitchFamily="18" charset="0"/>
              </a:rPr>
              <a:t>Наша компания производит комплекс производственной связи от обычной АТС до оперативно-диспетчерской связи для различных применений с учетом этих требований.</a:t>
            </a:r>
          </a:p>
          <a:p>
            <a:pPr lvl="0" algn="just">
              <a:lnSpc>
                <a:spcPts val="1200"/>
              </a:lnSpc>
              <a:buClr>
                <a:schemeClr val="dk1"/>
              </a:buClr>
              <a:buSzPts val="1100"/>
            </a:pPr>
            <a:endParaRPr lang="ru-RU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8114E14-EB50-4BDF-9E5B-2E20C6A21A48}"/>
              </a:ext>
            </a:extLst>
          </p:cNvPr>
          <p:cNvSpPr/>
          <p:nvPr/>
        </p:nvSpPr>
        <p:spPr>
          <a:xfrm>
            <a:off x="803277" y="2984602"/>
            <a:ext cx="10650765" cy="3873398"/>
          </a:xfrm>
          <a:prstGeom prst="rect">
            <a:avLst/>
          </a:prstGeom>
          <a:gradFill>
            <a:gsLst>
              <a:gs pos="0">
                <a:srgbClr val="C00000">
                  <a:lumMod val="100000"/>
                  <a:alpha val="10000"/>
                </a:srgbClr>
              </a:gs>
              <a:gs pos="100000">
                <a:srgbClr val="22284E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4CF7E7D-A40E-4571-A8A8-1E138BCAC601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6D547D-AA24-452E-8849-7C4663AD7396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C0EF367C-E820-4200-8D22-1EB0CC987F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5B893F-DF4E-4CA5-A5AC-3F312DD8CC37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9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FB90DFC0-29BE-4510-A874-E9A995AFCF0A}"/>
              </a:ext>
            </a:extLst>
          </p:cNvPr>
          <p:cNvSpPr/>
          <p:nvPr/>
        </p:nvSpPr>
        <p:spPr>
          <a:xfrm>
            <a:off x="1115251" y="2157984"/>
            <a:ext cx="598932" cy="598932"/>
          </a:xfrm>
          <a:prstGeom prst="ellipse">
            <a:avLst/>
          </a:prstGeom>
          <a:gradFill flip="none" rotWithShape="1">
            <a:gsLst>
              <a:gs pos="0">
                <a:srgbClr val="22284E"/>
              </a:gs>
              <a:gs pos="100000">
                <a:srgbClr val="C003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19846CD-2977-4898-ADAD-82810F3CD378}"/>
              </a:ext>
            </a:extLst>
          </p:cNvPr>
          <p:cNvSpPr/>
          <p:nvPr/>
        </p:nvSpPr>
        <p:spPr>
          <a:xfrm>
            <a:off x="1115251" y="3248198"/>
            <a:ext cx="598932" cy="598932"/>
          </a:xfrm>
          <a:prstGeom prst="ellipse">
            <a:avLst/>
          </a:prstGeom>
          <a:gradFill flip="none" rotWithShape="1">
            <a:gsLst>
              <a:gs pos="0">
                <a:srgbClr val="22284E"/>
              </a:gs>
              <a:gs pos="100000">
                <a:srgbClr val="C003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D50BCE6-3A0A-4E5D-9EB7-683533985155}"/>
              </a:ext>
            </a:extLst>
          </p:cNvPr>
          <p:cNvSpPr/>
          <p:nvPr/>
        </p:nvSpPr>
        <p:spPr>
          <a:xfrm>
            <a:off x="1115251" y="4338412"/>
            <a:ext cx="598932" cy="598932"/>
          </a:xfrm>
          <a:prstGeom prst="ellipse">
            <a:avLst/>
          </a:prstGeom>
          <a:gradFill flip="none" rotWithShape="1">
            <a:gsLst>
              <a:gs pos="0">
                <a:srgbClr val="22284E"/>
              </a:gs>
              <a:gs pos="100000">
                <a:srgbClr val="C003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095E19B-54D5-4630-835A-44F8658F7A12}"/>
              </a:ext>
            </a:extLst>
          </p:cNvPr>
          <p:cNvSpPr/>
          <p:nvPr/>
        </p:nvSpPr>
        <p:spPr>
          <a:xfrm>
            <a:off x="1115251" y="5428626"/>
            <a:ext cx="598932" cy="598932"/>
          </a:xfrm>
          <a:prstGeom prst="ellipse">
            <a:avLst/>
          </a:prstGeom>
          <a:gradFill flip="none" rotWithShape="1">
            <a:gsLst>
              <a:gs pos="0">
                <a:srgbClr val="22284E"/>
              </a:gs>
              <a:gs pos="100000">
                <a:srgbClr val="C003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Google Shape;62;p12">
            <a:extLst>
              <a:ext uri="{FF2B5EF4-FFF2-40B4-BE49-F238E27FC236}">
                <a16:creationId xmlns:a16="http://schemas.microsoft.com/office/drawing/2014/main" id="{8479F4DE-59EE-4209-A121-837F165AF836}"/>
              </a:ext>
            </a:extLst>
          </p:cNvPr>
          <p:cNvSpPr txBox="1"/>
          <p:nvPr/>
        </p:nvSpPr>
        <p:spPr>
          <a:xfrm>
            <a:off x="1170221" y="347073"/>
            <a:ext cx="9003160" cy="103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Главная цель создания </a:t>
            </a:r>
            <a:r>
              <a:rPr lang="ru-RU" dirty="0" smtClean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защищенных корпоративных сетей связи </a:t>
            </a:r>
            <a:r>
              <a:rPr lang="ru-RU" dirty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– обеспечение </a:t>
            </a:r>
            <a:r>
              <a:rPr lang="ru-RU" dirty="0" smtClean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бесперебойной работы организации в различных внешних условиях. 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latin typeface="Montserrat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dirty="0" smtClean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Главными задачами </a:t>
            </a:r>
            <a:r>
              <a:rPr lang="ru-RU" dirty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работы </a:t>
            </a:r>
            <a:r>
              <a:rPr lang="ru-RU" dirty="0" smtClean="0"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являются:</a:t>
            </a:r>
            <a:endParaRPr lang="ru-RU" dirty="0">
              <a:latin typeface="Montserrat" pitchFamily="50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91FDD-6511-4ABC-A1D6-A369F0BE0923}"/>
              </a:ext>
            </a:extLst>
          </p:cNvPr>
          <p:cNvSpPr txBox="1"/>
          <p:nvPr/>
        </p:nvSpPr>
        <p:spPr>
          <a:xfrm>
            <a:off x="1764060" y="2175590"/>
            <a:ext cx="94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en-US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/7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бесперебойная связь и мониторинг для надежного оперативного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стратегического реагирования;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9EF2C-1BC8-4703-B712-61BB68CB986B}"/>
              </a:ext>
            </a:extLst>
          </p:cNvPr>
          <p:cNvSpPr txBox="1"/>
          <p:nvPr/>
        </p:nvSpPr>
        <p:spPr>
          <a:xfrm>
            <a:off x="1806513" y="3248198"/>
            <a:ext cx="9415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есперебойное взаимодействие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 другими субъектами технологического взаимодействия;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D40A4A-0C3A-4D70-BEDB-B9C2F2BAB957}"/>
              </a:ext>
            </a:extLst>
          </p:cNvPr>
          <p:cNvSpPr txBox="1"/>
          <p:nvPr/>
        </p:nvSpPr>
        <p:spPr>
          <a:xfrm>
            <a:off x="1764060" y="4314712"/>
            <a:ext cx="9415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предотвращение или минимизация последствий нежелательных, опасных и критических ситуаций</a:t>
            </a:r>
            <a:r>
              <a:rPr lang="en-US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 деятельности организации;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76C03A-1A54-483F-B616-74F035731C41}"/>
              </a:ext>
            </a:extLst>
          </p:cNvPr>
          <p:cNvSpPr txBox="1"/>
          <p:nvPr/>
        </p:nvSpPr>
        <p:spPr>
          <a:xfrm>
            <a:off x="1806516" y="5404927"/>
            <a:ext cx="9517414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обработка </a:t>
            </a: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любой информации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попытке совершения </a:t>
            </a: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незаконного </a:t>
            </a:r>
            <a:r>
              <a:rPr lang="ru-RU" dirty="0" smtClean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акта с последующим регистрированием в системе для анализа.</a:t>
            </a:r>
            <a:endParaRPr lang="ru-RU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C0C67F-EE90-403F-AC3C-55FE75182FAE}"/>
              </a:ext>
            </a:extLst>
          </p:cNvPr>
          <p:cNvGrpSpPr/>
          <p:nvPr/>
        </p:nvGrpSpPr>
        <p:grpSpPr>
          <a:xfrm>
            <a:off x="1266271" y="4490292"/>
            <a:ext cx="294478" cy="294478"/>
            <a:chOff x="1266271" y="4490292"/>
            <a:chExt cx="294478" cy="294478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BD6B9F5-94CC-4EAC-918F-B56E65D03D9E}"/>
                </a:ext>
              </a:extLst>
            </p:cNvPr>
            <p:cNvSpPr/>
            <p:nvPr/>
          </p:nvSpPr>
          <p:spPr>
            <a:xfrm>
              <a:off x="1266271" y="4490292"/>
              <a:ext cx="294478" cy="294478"/>
            </a:xfrm>
            <a:prstGeom prst="ellipse">
              <a:avLst/>
            </a:prstGeom>
            <a:gradFill flip="none" rotWithShape="1">
              <a:gsLst>
                <a:gs pos="0">
                  <a:srgbClr val="22284E"/>
                </a:gs>
                <a:gs pos="100000">
                  <a:srgbClr val="C00306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4C31952-AFF6-4F2F-839F-D7E2B6685952}"/>
                </a:ext>
              </a:extLst>
            </p:cNvPr>
            <p:cNvSpPr/>
            <p:nvPr/>
          </p:nvSpPr>
          <p:spPr>
            <a:xfrm>
              <a:off x="1284732" y="4509100"/>
              <a:ext cx="257556" cy="2575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3" name="Овал 32">
            <a:extLst>
              <a:ext uri="{FF2B5EF4-FFF2-40B4-BE49-F238E27FC236}">
                <a16:creationId xmlns:a16="http://schemas.microsoft.com/office/drawing/2014/main" id="{0AB9CBC5-45F0-415D-8A9B-45C8AB50342F}"/>
              </a:ext>
            </a:extLst>
          </p:cNvPr>
          <p:cNvSpPr/>
          <p:nvPr/>
        </p:nvSpPr>
        <p:spPr>
          <a:xfrm>
            <a:off x="1266271" y="5580905"/>
            <a:ext cx="294478" cy="294478"/>
          </a:xfrm>
          <a:prstGeom prst="ellipse">
            <a:avLst/>
          </a:prstGeom>
          <a:gradFill flip="none" rotWithShape="1">
            <a:gsLst>
              <a:gs pos="0">
                <a:srgbClr val="22284E"/>
              </a:gs>
              <a:gs pos="100000">
                <a:srgbClr val="C0030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ABEDDC6-0E2D-4606-9C0D-5BFD43A4479C}"/>
              </a:ext>
            </a:extLst>
          </p:cNvPr>
          <p:cNvSpPr/>
          <p:nvPr/>
        </p:nvSpPr>
        <p:spPr>
          <a:xfrm>
            <a:off x="1284732" y="5599366"/>
            <a:ext cx="257556" cy="25755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CFDA5B4-22D4-40FD-8B38-C17A70D59DE8}"/>
              </a:ext>
            </a:extLst>
          </p:cNvPr>
          <p:cNvGrpSpPr/>
          <p:nvPr/>
        </p:nvGrpSpPr>
        <p:grpSpPr>
          <a:xfrm>
            <a:off x="1266271" y="2308115"/>
            <a:ext cx="294478" cy="294478"/>
            <a:chOff x="1266271" y="3400425"/>
            <a:chExt cx="294478" cy="29447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7FAD674-0FD2-4EBA-B81F-95B63FB84ED9}"/>
                </a:ext>
              </a:extLst>
            </p:cNvPr>
            <p:cNvSpPr/>
            <p:nvPr/>
          </p:nvSpPr>
          <p:spPr>
            <a:xfrm>
              <a:off x="1266271" y="3400425"/>
              <a:ext cx="294478" cy="294478"/>
            </a:xfrm>
            <a:prstGeom prst="ellipse">
              <a:avLst/>
            </a:prstGeom>
            <a:gradFill flip="none" rotWithShape="1">
              <a:gsLst>
                <a:gs pos="0">
                  <a:srgbClr val="22284E"/>
                </a:gs>
                <a:gs pos="100000">
                  <a:srgbClr val="C00306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7B6A51E-0830-4D07-AD75-8187DA133013}"/>
                </a:ext>
              </a:extLst>
            </p:cNvPr>
            <p:cNvSpPr/>
            <p:nvPr/>
          </p:nvSpPr>
          <p:spPr>
            <a:xfrm>
              <a:off x="1284732" y="3418886"/>
              <a:ext cx="257556" cy="2575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61BBCEC-54CE-4F0C-8E5C-6BC995795F47}"/>
              </a:ext>
            </a:extLst>
          </p:cNvPr>
          <p:cNvGrpSpPr/>
          <p:nvPr/>
        </p:nvGrpSpPr>
        <p:grpSpPr>
          <a:xfrm>
            <a:off x="1266271" y="3400839"/>
            <a:ext cx="294478" cy="294478"/>
            <a:chOff x="1266271" y="4490292"/>
            <a:chExt cx="294478" cy="29447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3C49C05-284B-468B-8104-6D77396957C7}"/>
                </a:ext>
              </a:extLst>
            </p:cNvPr>
            <p:cNvSpPr/>
            <p:nvPr/>
          </p:nvSpPr>
          <p:spPr>
            <a:xfrm>
              <a:off x="1266271" y="4490292"/>
              <a:ext cx="294478" cy="294478"/>
            </a:xfrm>
            <a:prstGeom prst="ellipse">
              <a:avLst/>
            </a:prstGeom>
            <a:gradFill flip="none" rotWithShape="1">
              <a:gsLst>
                <a:gs pos="0">
                  <a:srgbClr val="22284E"/>
                </a:gs>
                <a:gs pos="100000">
                  <a:srgbClr val="C00306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C091AC6-7DA7-4BE1-9B75-2E81B08896C8}"/>
                </a:ext>
              </a:extLst>
            </p:cNvPr>
            <p:cNvSpPr/>
            <p:nvPr/>
          </p:nvSpPr>
          <p:spPr>
            <a:xfrm>
              <a:off x="1284732" y="4509100"/>
              <a:ext cx="257556" cy="2575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4CF7E7D-A40E-4571-A8A8-1E138BCAC601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6D547D-AA24-452E-8849-7C4663AD7396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C0EF367C-E820-4200-8D22-1EB0CC987F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5B893F-DF4E-4CA5-A5AC-3F312DD8CC37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3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16AB9C8-972C-461A-AD9E-E54C132DB90C}"/>
              </a:ext>
            </a:extLst>
          </p:cNvPr>
          <p:cNvSpPr/>
          <p:nvPr/>
        </p:nvSpPr>
        <p:spPr>
          <a:xfrm>
            <a:off x="8093134" y="2912921"/>
            <a:ext cx="3288030" cy="31159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6CA7B-3796-483E-B54C-487509BD2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80" y="3638629"/>
            <a:ext cx="1359869" cy="215780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E904AB4-CA0E-4D18-8CD9-85E76350541E}"/>
              </a:ext>
            </a:extLst>
          </p:cNvPr>
          <p:cNvSpPr/>
          <p:nvPr/>
        </p:nvSpPr>
        <p:spPr>
          <a:xfrm>
            <a:off x="4451955" y="2867634"/>
            <a:ext cx="3288090" cy="3116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68C46C4-0892-43F9-A514-48EB8B440369}"/>
              </a:ext>
            </a:extLst>
          </p:cNvPr>
          <p:cNvSpPr/>
          <p:nvPr/>
        </p:nvSpPr>
        <p:spPr>
          <a:xfrm flipH="1">
            <a:off x="810385" y="2867634"/>
            <a:ext cx="3288090" cy="3126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6FE269-EC11-4829-8106-85A353950EDA}"/>
              </a:ext>
            </a:extLst>
          </p:cNvPr>
          <p:cNvSpPr/>
          <p:nvPr/>
        </p:nvSpPr>
        <p:spPr>
          <a:xfrm flipH="1">
            <a:off x="810383" y="5983635"/>
            <a:ext cx="3291909" cy="612756"/>
          </a:xfrm>
          <a:prstGeom prst="rect">
            <a:avLst/>
          </a:prstGeom>
          <a:gradFill>
            <a:gsLst>
              <a:gs pos="100000">
                <a:srgbClr val="C00000">
                  <a:lumMod val="100000"/>
                </a:srgbClr>
              </a:gs>
              <a:gs pos="0">
                <a:srgbClr val="22284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Google Shape;62;p12">
            <a:extLst>
              <a:ext uri="{FF2B5EF4-FFF2-40B4-BE49-F238E27FC236}">
                <a16:creationId xmlns:a16="http://schemas.microsoft.com/office/drawing/2014/main" id="{2088E1F9-6E29-4567-99F7-A4585C8C1468}"/>
              </a:ext>
            </a:extLst>
          </p:cNvPr>
          <p:cNvSpPr txBox="1"/>
          <p:nvPr/>
        </p:nvSpPr>
        <p:spPr>
          <a:xfrm>
            <a:off x="810383" y="424684"/>
            <a:ext cx="10686291" cy="188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00" algn="just">
              <a:buClr>
                <a:srgbClr val="000000"/>
              </a:buClr>
              <a:buFont typeface="Arial"/>
              <a:buNone/>
            </a:pPr>
            <a:r>
              <a:rPr lang="ru-RU" kern="0" dirty="0" smtClean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Наша компания накопила значительные </a:t>
            </a:r>
            <a:r>
              <a:rPr lang="ru-RU" kern="0" dirty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знания и опыт в создании </a:t>
            </a:r>
            <a:r>
              <a:rPr lang="ru-RU" kern="0" dirty="0" smtClean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корпоративных систем связи и диспетчерских центров управления. </a:t>
            </a:r>
            <a:endParaRPr lang="ru-RU" kern="0" dirty="0">
              <a:solidFill>
                <a:srgbClr val="000000"/>
              </a:solidFill>
              <a:latin typeface="Montserrat" pitchFamily="50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indent="457200" algn="just">
              <a:buClr>
                <a:srgbClr val="000000"/>
              </a:buClr>
              <a:buFont typeface="Arial"/>
              <a:buNone/>
            </a:pPr>
            <a:endParaRPr lang="ru-RU" kern="0" dirty="0">
              <a:solidFill>
                <a:srgbClr val="000000"/>
              </a:solidFill>
              <a:latin typeface="Montserrat" pitchFamily="50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indent="457200" algn="just"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 помощью технических решений </a:t>
            </a:r>
            <a:r>
              <a:rPr lang="ru-RU" kern="0" dirty="0" smtClean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отечественного оборудования УПАТС </a:t>
            </a:r>
            <a:r>
              <a:rPr lang="ru-RU" kern="0" dirty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ОДС «Плагин</a:t>
            </a:r>
            <a:r>
              <a:rPr lang="ru-RU" kern="0" dirty="0" smtClean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», предлагаются разные </a:t>
            </a:r>
            <a:r>
              <a:rPr lang="ru-RU" kern="0" dirty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варианты построения </a:t>
            </a:r>
            <a:r>
              <a:rPr lang="ru-RU" kern="0" dirty="0" smtClean="0">
                <a:solidFill>
                  <a:srgbClr val="000000"/>
                </a:solidFill>
                <a:latin typeface="Montserrat" pitchFamily="50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систем связи обеспечивающие надежную работы систем связи предприятия на различных уровнях. </a:t>
            </a:r>
            <a:endParaRPr lang="ru-RU" kern="0" dirty="0">
              <a:solidFill>
                <a:srgbClr val="000000"/>
              </a:solidFill>
              <a:latin typeface="Montserrat" pitchFamily="50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6539F-792E-4C15-BF31-9BA8742EA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6" y="3898170"/>
            <a:ext cx="3091027" cy="122551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9F9EBF5-6BD6-4126-9F59-6E4DF038ADCF}"/>
              </a:ext>
            </a:extLst>
          </p:cNvPr>
          <p:cNvSpPr/>
          <p:nvPr/>
        </p:nvSpPr>
        <p:spPr>
          <a:xfrm>
            <a:off x="4450044" y="5983635"/>
            <a:ext cx="3286183" cy="612756"/>
          </a:xfrm>
          <a:prstGeom prst="rect">
            <a:avLst/>
          </a:prstGeom>
          <a:solidFill>
            <a:srgbClr val="222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71B8B0A-8153-4B60-A474-A6D1732B5AFA}"/>
              </a:ext>
            </a:extLst>
          </p:cNvPr>
          <p:cNvSpPr/>
          <p:nvPr/>
        </p:nvSpPr>
        <p:spPr>
          <a:xfrm>
            <a:off x="8089707" y="5983635"/>
            <a:ext cx="3291457" cy="612756"/>
          </a:xfrm>
          <a:prstGeom prst="rect">
            <a:avLst/>
          </a:prstGeom>
          <a:gradFill>
            <a:gsLst>
              <a:gs pos="100000">
                <a:srgbClr val="C00000">
                  <a:lumMod val="100000"/>
                </a:srgbClr>
              </a:gs>
              <a:gs pos="0">
                <a:srgbClr val="22284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90E3FC-08BB-40F9-B917-523BA4997565}"/>
              </a:ext>
            </a:extLst>
          </p:cNvPr>
          <p:cNvSpPr txBox="1"/>
          <p:nvPr/>
        </p:nvSpPr>
        <p:spPr>
          <a:xfrm>
            <a:off x="1007101" y="6110427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УПАТС «Плагин»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FA5534-513E-4C0E-95FF-8FD256EE6554}"/>
              </a:ext>
            </a:extLst>
          </p:cNvPr>
          <p:cNvSpPr txBox="1"/>
          <p:nvPr/>
        </p:nvSpPr>
        <p:spPr>
          <a:xfrm>
            <a:off x="4427725" y="5968187"/>
            <a:ext cx="256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Пульт 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IDS </a:t>
            </a:r>
            <a:endParaRPr lang="ru-RU" dirty="0">
              <a:solidFill>
                <a:schemeClr val="bg1"/>
              </a:solidFill>
              <a:latin typeface="Montserrat Medium" panose="00000600000000000000" pitchFamily="2" charset="-52"/>
            </a:endParaRPr>
          </a:p>
          <a:p>
            <a:r>
              <a:rPr lang="en-US" dirty="0">
                <a:solidFill>
                  <a:schemeClr val="bg1"/>
                </a:solidFill>
                <a:latin typeface="Montserrat Medium" panose="00000600000000000000" pitchFamily="2" charset="-52"/>
              </a:rPr>
              <a:t>“</a:t>
            </a:r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Виртуоз Комфорт”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7BC425-B815-4674-BE11-152F9DC50C92}"/>
              </a:ext>
            </a:extLst>
          </p:cNvPr>
          <p:cNvSpPr txBox="1"/>
          <p:nvPr/>
        </p:nvSpPr>
        <p:spPr>
          <a:xfrm>
            <a:off x="8239978" y="5968187"/>
            <a:ext cx="314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Medium" panose="00000600000000000000" pitchFamily="2" charset="-52"/>
              </a:rPr>
              <a:t>Переговорное устройство “Соло”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BF5A5B9-9F1B-4768-9F9D-0373F770E2F4}"/>
              </a:ext>
            </a:extLst>
          </p:cNvPr>
          <p:cNvSpPr/>
          <p:nvPr/>
        </p:nvSpPr>
        <p:spPr>
          <a:xfrm flipH="1">
            <a:off x="810382" y="2876347"/>
            <a:ext cx="3291909" cy="83483"/>
          </a:xfrm>
          <a:prstGeom prst="rect">
            <a:avLst/>
          </a:prstGeom>
          <a:gradFill>
            <a:gsLst>
              <a:gs pos="100000">
                <a:srgbClr val="C00000">
                  <a:lumMod val="100000"/>
                </a:srgbClr>
              </a:gs>
              <a:gs pos="0">
                <a:srgbClr val="22284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B6E516E-522A-4E97-B644-CCF0F553BB51}"/>
              </a:ext>
            </a:extLst>
          </p:cNvPr>
          <p:cNvSpPr/>
          <p:nvPr/>
        </p:nvSpPr>
        <p:spPr>
          <a:xfrm>
            <a:off x="8089707" y="2871268"/>
            <a:ext cx="3291457" cy="83308"/>
          </a:xfrm>
          <a:prstGeom prst="rect">
            <a:avLst/>
          </a:prstGeom>
          <a:gradFill>
            <a:gsLst>
              <a:gs pos="100000">
                <a:srgbClr val="C00000">
                  <a:lumMod val="100000"/>
                </a:srgbClr>
              </a:gs>
              <a:gs pos="0">
                <a:srgbClr val="22284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B88F2FF-43FE-44A4-B5B3-19B5B4AA6AC6}"/>
              </a:ext>
            </a:extLst>
          </p:cNvPr>
          <p:cNvSpPr/>
          <p:nvPr/>
        </p:nvSpPr>
        <p:spPr>
          <a:xfrm>
            <a:off x="4450044" y="2871267"/>
            <a:ext cx="3286183" cy="83308"/>
          </a:xfrm>
          <a:prstGeom prst="rect">
            <a:avLst/>
          </a:prstGeom>
          <a:solidFill>
            <a:srgbClr val="222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F694C7C-CAC0-404E-AA1B-6238CF7095B5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B4A658-B9BF-4DA0-9D82-389C4502C8C0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65558BD4-8EAE-4728-9576-4403A0169CD3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372897-174E-4A8E-A9CD-0C27C9EF389C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4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31" name="Рисунок 3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24" y="3210244"/>
            <a:ext cx="2543175" cy="2440940"/>
          </a:xfrm>
          <a:prstGeom prst="rect">
            <a:avLst/>
          </a:prstGeom>
        </p:spPr>
      </p:pic>
      <p:pic>
        <p:nvPicPr>
          <p:cNvPr id="41" name="Рисунок 4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894">
            <a:off x="9442059" y="3208169"/>
            <a:ext cx="1670591" cy="110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2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5BC33C-438A-46D2-AB7B-3BAF0C51B578}"/>
              </a:ext>
            </a:extLst>
          </p:cNvPr>
          <p:cNvSpPr txBox="1"/>
          <p:nvPr/>
        </p:nvSpPr>
        <p:spPr>
          <a:xfrm>
            <a:off x="1159999" y="1299611"/>
            <a:ext cx="926104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32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Состав комплекса: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Система комплексного мониторинга и управления «</a:t>
            </a:r>
            <a:r>
              <a:rPr lang="ru-RU" sz="2400" dirty="0" err="1" smtClean="0">
                <a:solidFill>
                  <a:srgbClr val="002060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Алькор</a:t>
            </a:r>
            <a:r>
              <a:rPr lang="ru-RU" sz="240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-М» для сбора и обработки полной информации с объектов и информирования о событиях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Комплекс служебной и оперативно-диспетчерской связи «ПЛАГИН</a:t>
            </a:r>
            <a:r>
              <a:rPr lang="ru-RU" sz="240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» для оперативного реагирования, управления персоналом и координации его действий  в условиях ЧС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002060"/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Small" panose="02000505000000020004" pitchFamily="2" charset="0"/>
            </a:endParaRP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Small" panose="02000505000000020004" pitchFamily="2" charset="0"/>
            </a:endParaRPr>
          </a:p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mall" panose="02000505000000020004" pitchFamily="2" charset="0"/>
              </a:rPr>
              <a:t>АНО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mall" panose="02000505000000020004" pitchFamily="2" charset="0"/>
              </a:rPr>
              <a:t>Центр мониторинга Владимирской области </a:t>
            </a:r>
          </a:p>
          <a:p>
            <a:pPr algn="just"/>
            <a:endParaRPr lang="ru-RU" sz="2800" b="1" dirty="0" smtClean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D:\FILES\Реклама\логотип\Логотипы\Для светлого фона\Интек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31" y="5030575"/>
            <a:ext cx="2018619" cy="4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ractic\Desktop\Визитк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047" y="5051811"/>
            <a:ext cx="15414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BC33C-438A-46D2-AB7B-3BAF0C51B578}"/>
              </a:ext>
            </a:extLst>
          </p:cNvPr>
          <p:cNvSpPr txBox="1"/>
          <p:nvPr/>
        </p:nvSpPr>
        <p:spPr>
          <a:xfrm>
            <a:off x="1222746" y="446234"/>
            <a:ext cx="102488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Комплекс обеспечения безопасности  социальных и промышленных объектов</a:t>
            </a:r>
            <a:endParaRPr lang="ru-RU" sz="32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B4CB3A4-A8BE-4F83-8F1C-409ED7EECC15}"/>
              </a:ext>
            </a:extLst>
          </p:cNvPr>
          <p:cNvSpPr/>
          <p:nvPr/>
        </p:nvSpPr>
        <p:spPr>
          <a:xfrm>
            <a:off x="0" y="3452426"/>
            <a:ext cx="3094286" cy="2886200"/>
          </a:xfrm>
          <a:prstGeom prst="rect">
            <a:avLst/>
          </a:prstGeom>
          <a:gradFill>
            <a:gsLst>
              <a:gs pos="0">
                <a:srgbClr val="C00000">
                  <a:lumMod val="100000"/>
                  <a:alpha val="70000"/>
                </a:srgbClr>
              </a:gs>
              <a:gs pos="100000">
                <a:srgbClr val="22284E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68F4435-CC16-4230-855C-6FB459F84D6B}"/>
              </a:ext>
            </a:extLst>
          </p:cNvPr>
          <p:cNvSpPr/>
          <p:nvPr/>
        </p:nvSpPr>
        <p:spPr>
          <a:xfrm>
            <a:off x="3395205" y="1243738"/>
            <a:ext cx="3094286" cy="2886200"/>
          </a:xfrm>
          <a:prstGeom prst="rect">
            <a:avLst/>
          </a:prstGeom>
          <a:gradFill>
            <a:gsLst>
              <a:gs pos="0">
                <a:srgbClr val="C00000">
                  <a:lumMod val="100000"/>
                  <a:alpha val="70000"/>
                </a:srgbClr>
              </a:gs>
              <a:gs pos="100000">
                <a:srgbClr val="22284E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A411B179-F087-4D8E-B43A-ECA5B6463225}"/>
              </a:ext>
            </a:extLst>
          </p:cNvPr>
          <p:cNvSpPr/>
          <p:nvPr/>
        </p:nvSpPr>
        <p:spPr>
          <a:xfrm>
            <a:off x="190543" y="1434246"/>
            <a:ext cx="6090184" cy="4724653"/>
          </a:xfrm>
          <a:prstGeom prst="roundRect">
            <a:avLst>
              <a:gd name="adj" fmla="val 3546"/>
            </a:avLst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F4687B-9BB2-45C8-9E4D-E568CFE02212}"/>
              </a:ext>
            </a:extLst>
          </p:cNvPr>
          <p:cNvSpPr txBox="1"/>
          <p:nvPr/>
        </p:nvSpPr>
        <p:spPr>
          <a:xfrm>
            <a:off x="6489490" y="1132004"/>
            <a:ext cx="51799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Нормальная работа </a:t>
            </a:r>
            <a:r>
              <a:rPr lang="ru-RU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КСС 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невозможна без оснащения</a:t>
            </a:r>
            <a:r>
              <a:rPr lang="en-US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качественными техническими </a:t>
            </a:r>
            <a:r>
              <a:rPr lang="ru-RU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системами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</a:t>
            </a:r>
          </a:p>
          <a:p>
            <a:pPr indent="457200" algn="just">
              <a:buClr>
                <a:srgbClr val="000000"/>
              </a:buClr>
              <a:buFont typeface="Arial"/>
              <a:buNone/>
            </a:pP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Потоки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информации требуют надежной и оперативной обработки и управление этими потоками.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Для этой цели эффективно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систему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диспетчеризации, интегрирующую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 себе возможности приёма различных видов входящих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информационных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потоков (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телефония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данные,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оповещение, видео и сигнализации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телеметрическая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информация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т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д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</a:p>
          <a:p>
            <a:pPr indent="457200" algn="just">
              <a:buClr>
                <a:srgbClr val="000000"/>
              </a:buClr>
              <a:buFont typeface="Arial"/>
              <a:buNone/>
            </a:pP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качестве коммутатора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входя-щей/исходящей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информации и её распределения в СЦ эффективно использовать современную УПАТС ОДС «Плагин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7F6DF-DA49-4F9D-AE42-9AFD3776F042}"/>
              </a:ext>
            </a:extLst>
          </p:cNvPr>
          <p:cNvSpPr txBox="1"/>
          <p:nvPr/>
        </p:nvSpPr>
        <p:spPr>
          <a:xfrm>
            <a:off x="897146" y="299461"/>
            <a:ext cx="96529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Комплекс технических средств </a:t>
            </a:r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«Плагин» </a:t>
            </a:r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для обеспечения полнофункциональной работы корпоративной системы связи (КСС)</a:t>
            </a:r>
            <a:endParaRPr lang="ru-RU" sz="20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639F879-49C8-4189-9665-EC429C7312B3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11BAB1-6A03-442C-A9EB-6ADEBD5C810A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FA49968E-4B7F-486B-80AD-3E2DDC93CBC4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64FDD1-6700-40F6-B338-3DE02030359C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5</a:t>
              </a:r>
            </a:p>
          </p:txBody>
        </p:sp>
      </p:grpSp>
      <p:pic>
        <p:nvPicPr>
          <p:cNvPr id="48" name="Рисунок 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0" y="1859732"/>
            <a:ext cx="5581650" cy="377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0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D:\FILES\Реклама\логотип\Логотипы\Для светлого фона\Плаг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2095"/>
            <a:ext cx="1648355" cy="4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F138339-1CD6-4354-A583-BCA7FA8075C4}"/>
              </a:ext>
            </a:extLst>
          </p:cNvPr>
          <p:cNvSpPr/>
          <p:nvPr/>
        </p:nvSpPr>
        <p:spPr>
          <a:xfrm>
            <a:off x="0" y="-29704"/>
            <a:ext cx="12192000" cy="3482130"/>
          </a:xfrm>
          <a:prstGeom prst="rect">
            <a:avLst/>
          </a:prstGeom>
          <a:gradFill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81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B058591-6A40-474C-9A31-852E7E43F13C}"/>
              </a:ext>
            </a:extLst>
          </p:cNvPr>
          <p:cNvSpPr/>
          <p:nvPr/>
        </p:nvSpPr>
        <p:spPr>
          <a:xfrm>
            <a:off x="779116" y="1068020"/>
            <a:ext cx="10633767" cy="5529630"/>
          </a:xfrm>
          <a:prstGeom prst="roundRect">
            <a:avLst>
              <a:gd name="adj" fmla="val 3546"/>
            </a:avLst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Google Shape;62;p12">
            <a:extLst>
              <a:ext uri="{FF2B5EF4-FFF2-40B4-BE49-F238E27FC236}">
                <a16:creationId xmlns:a16="http://schemas.microsoft.com/office/drawing/2014/main" id="{F161E9A3-84AE-42B3-8572-CA1B78FE74D0}"/>
              </a:ext>
            </a:extLst>
          </p:cNvPr>
          <p:cNvSpPr txBox="1"/>
          <p:nvPr/>
        </p:nvSpPr>
        <p:spPr>
          <a:xfrm>
            <a:off x="1410060" y="2173026"/>
            <a:ext cx="9894616" cy="110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- централизованное 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диспетчерское управление и контроль; </a:t>
            </a:r>
            <a:endParaRPr lang="ru-RU" sz="1600" kern="0" dirty="0" smtClean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- подключение 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видео, аналоговых, цифровых абонентов;</a:t>
            </a:r>
          </a:p>
          <a:p>
            <a:pPr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- подключение 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беспроводных абонентов </a:t>
            </a:r>
            <a:r>
              <a:rPr lang="en-US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IP </a:t>
            </a: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DECT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bluetooth</a:t>
            </a:r>
            <a:r>
              <a:rPr lang="en-US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  <a:endParaRPr lang="ru-RU" sz="16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- организация 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соединений абонентов, селекторов</a:t>
            </a: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конференций 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и оповещения; </a:t>
            </a:r>
          </a:p>
          <a:p>
            <a:pPr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- запись</a:t>
            </a:r>
            <a:r>
              <a:rPr lang="ru-RU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прослушивание и архивация </a:t>
            </a:r>
            <a:r>
              <a:rPr lang="ru-RU" sz="16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переговоров</a:t>
            </a:r>
            <a:r>
              <a:rPr lang="en-US" sz="16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</a:t>
            </a:r>
            <a:endParaRPr lang="ru-RU" sz="16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513C27E-559B-4C81-8991-566BE8A69AB8}"/>
              </a:ext>
            </a:extLst>
          </p:cNvPr>
          <p:cNvSpPr txBox="1"/>
          <p:nvPr/>
        </p:nvSpPr>
        <p:spPr>
          <a:xfrm>
            <a:off x="1083500" y="1249696"/>
            <a:ext cx="1002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200000"/>
            </a:pP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УПАТС «Плагин» представляет собой </a:t>
            </a:r>
            <a:r>
              <a:rPr lang="ru-RU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универсальную систему КСС телефонной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оперативно-диспетчерской, конференцсвязи и громкоговорящего </a:t>
            </a:r>
            <a:r>
              <a:rPr lang="ru-RU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оповещения, что позволяет обеспечить </a:t>
            </a:r>
            <a:r>
              <a:rPr lang="ru-RU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СЦ необходимым функционалом: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00131C9-6DEE-43E5-AE64-092B07C64504}"/>
              </a:ext>
            </a:extLst>
          </p:cNvPr>
          <p:cNvSpPr txBox="1"/>
          <p:nvPr/>
        </p:nvSpPr>
        <p:spPr>
          <a:xfrm>
            <a:off x="1002182" y="562647"/>
            <a:ext cx="10007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Функциональные характеристики </a:t>
            </a:r>
            <a:r>
              <a:rPr lang="ru-RU" sz="2000" dirty="0" smtClean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 безопасность УПАТС </a:t>
            </a:r>
            <a:r>
              <a: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ОДС «Плагин»</a:t>
            </a: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AFF6EB2-D7C5-4EAF-BB8C-72BA6705C3BA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ADFBE02-A754-4328-BDD7-818BD44F388A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476303D6-CB5F-4EAF-ABC8-7DFE48F87F99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ED95C3C-7559-40B4-BC54-17295B861AA8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6</a:t>
              </a:r>
            </a:p>
          </p:txBody>
        </p:sp>
      </p:grpSp>
      <p:pic>
        <p:nvPicPr>
          <p:cNvPr id="40" name="Рисунок 39" descr="cid:image006.jpg@01D82F1C.7696703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8" y="3591764"/>
            <a:ext cx="3443337" cy="208789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62;p12">
            <a:extLst>
              <a:ext uri="{FF2B5EF4-FFF2-40B4-BE49-F238E27FC236}">
                <a16:creationId xmlns:a16="http://schemas.microsoft.com/office/drawing/2014/main" id="{F161E9A3-84AE-42B3-8572-CA1B78FE74D0}"/>
              </a:ext>
            </a:extLst>
          </p:cNvPr>
          <p:cNvSpPr txBox="1"/>
          <p:nvPr/>
        </p:nvSpPr>
        <p:spPr>
          <a:xfrm>
            <a:off x="5493714" y="3397633"/>
            <a:ext cx="5515661" cy="234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Серверная плата</a:t>
            </a:r>
            <a:r>
              <a:rPr lang="en-US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 </a:t>
            </a:r>
            <a:r>
              <a:rPr lang="ru-RU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выполнена под процессорный модуль </a:t>
            </a:r>
            <a:r>
              <a:rPr lang="en-US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SMARC</a:t>
            </a:r>
            <a:r>
              <a:rPr lang="ru-RU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. Этим достигается независимость сервера от конкретного производителя чип-процессора. Это так же позволяет использовать серверную плату для стандартных модулей разных производителей. </a:t>
            </a:r>
            <a:r>
              <a:rPr lang="en-US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 </a:t>
            </a:r>
            <a:endParaRPr lang="ru-RU" sz="1600" kern="0" dirty="0" smtClean="0">
              <a:solidFill>
                <a:srgbClr val="000000"/>
              </a:solidFill>
              <a:latin typeface="Montserrat" pitchFamily="50" charset="-52"/>
              <a:ea typeface="Roboto" panose="02000000000000000000" pitchFamily="2" charset="0"/>
              <a:cs typeface="Open Sans" panose="020B0606030504020204" pitchFamily="34" charset="0"/>
              <a:sym typeface="Arial"/>
            </a:endParaRPr>
          </a:p>
          <a:p>
            <a:pPr algn="just">
              <a:lnSpc>
                <a:spcPts val="1600"/>
              </a:lnSpc>
              <a:buClr>
                <a:srgbClr val="C00000"/>
              </a:buClr>
              <a:buSzPct val="200000"/>
            </a:pPr>
            <a:r>
              <a:rPr lang="ru-RU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Производительность серверной платы так же может быть разной в зависимости от используемого чип-процессора, в зависимости от заявленной необходимости</a:t>
            </a:r>
            <a:r>
              <a:rPr lang="en-US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 </a:t>
            </a:r>
            <a:r>
              <a:rPr lang="ru-RU" sz="1600" kern="0" dirty="0" smtClean="0">
                <a:solidFill>
                  <a:srgbClr val="000000"/>
                </a:solidFill>
                <a:latin typeface="Montserrat" pitchFamily="50" charset="-52"/>
                <a:ea typeface="Roboto" panose="02000000000000000000" pitchFamily="2" charset="0"/>
                <a:cs typeface="Open Sans" panose="020B0606030504020204" pitchFamily="34" charset="0"/>
                <a:sym typeface="Arial"/>
              </a:rPr>
              <a:t> нагрузки на систему.</a:t>
            </a:r>
            <a:endParaRPr lang="ru-RU" sz="1600" kern="0" dirty="0">
              <a:solidFill>
                <a:srgbClr val="000000"/>
              </a:solidFill>
              <a:latin typeface="Montserrat" pitchFamily="50" charset="-52"/>
              <a:ea typeface="Roboto" panose="02000000000000000000" pitchFamily="2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7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78B58AAC-2922-4585-96DC-26119D0AB698}"/>
              </a:ext>
            </a:extLst>
          </p:cNvPr>
          <p:cNvSpPr/>
          <p:nvPr/>
        </p:nvSpPr>
        <p:spPr>
          <a:xfrm>
            <a:off x="-1" y="1615244"/>
            <a:ext cx="4491533" cy="4308766"/>
          </a:xfrm>
          <a:custGeom>
            <a:avLst/>
            <a:gdLst>
              <a:gd name="connsiteX0" fmla="*/ 2586711 w 4720491"/>
              <a:gd name="connsiteY0" fmla="*/ 0 h 4308766"/>
              <a:gd name="connsiteX1" fmla="*/ 2586744 w 4720491"/>
              <a:gd name="connsiteY1" fmla="*/ 2 h 4308766"/>
              <a:gd name="connsiteX2" fmla="*/ 2588152 w 4720491"/>
              <a:gd name="connsiteY2" fmla="*/ 2 h 4308766"/>
              <a:gd name="connsiteX3" fmla="*/ 2588152 w 4720491"/>
              <a:gd name="connsiteY3" fmla="*/ 75 h 4308766"/>
              <a:gd name="connsiteX4" fmla="*/ 2804878 w 4720491"/>
              <a:gd name="connsiteY4" fmla="*/ 11123 h 4308766"/>
              <a:gd name="connsiteX5" fmla="*/ 4720491 w 4720491"/>
              <a:gd name="connsiteY5" fmla="*/ 2154383 h 4308766"/>
              <a:gd name="connsiteX6" fmla="*/ 2804878 w 4720491"/>
              <a:gd name="connsiteY6" fmla="*/ 4297644 h 4308766"/>
              <a:gd name="connsiteX7" fmla="*/ 2588152 w 4720491"/>
              <a:gd name="connsiteY7" fmla="*/ 4308693 h 4308766"/>
              <a:gd name="connsiteX8" fmla="*/ 2588152 w 4720491"/>
              <a:gd name="connsiteY8" fmla="*/ 4308766 h 4308766"/>
              <a:gd name="connsiteX9" fmla="*/ 2586711 w 4720491"/>
              <a:gd name="connsiteY9" fmla="*/ 4308766 h 4308766"/>
              <a:gd name="connsiteX10" fmla="*/ 0 w 4720491"/>
              <a:gd name="connsiteY10" fmla="*/ 4308766 h 4308766"/>
              <a:gd name="connsiteX11" fmla="*/ 0 w 4720491"/>
              <a:gd name="connsiteY11" fmla="*/ 2 h 4308766"/>
              <a:gd name="connsiteX12" fmla="*/ 2586677 w 4720491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20491" h="4308766">
                <a:moveTo>
                  <a:pt x="2586711" y="0"/>
                </a:moveTo>
                <a:lnTo>
                  <a:pt x="2586744" y="2"/>
                </a:lnTo>
                <a:lnTo>
                  <a:pt x="2588152" y="2"/>
                </a:lnTo>
                <a:lnTo>
                  <a:pt x="2588152" y="75"/>
                </a:lnTo>
                <a:lnTo>
                  <a:pt x="2804878" y="11123"/>
                </a:lnTo>
                <a:cubicBezTo>
                  <a:pt x="3880851" y="121449"/>
                  <a:pt x="4720491" y="1038916"/>
                  <a:pt x="4720491" y="2154383"/>
                </a:cubicBezTo>
                <a:cubicBezTo>
                  <a:pt x="4720491" y="3269853"/>
                  <a:pt x="3880851" y="4187318"/>
                  <a:pt x="2804878" y="4297644"/>
                </a:cubicBezTo>
                <a:lnTo>
                  <a:pt x="2588152" y="4308693"/>
                </a:lnTo>
                <a:lnTo>
                  <a:pt x="2588152" y="4308766"/>
                </a:lnTo>
                <a:lnTo>
                  <a:pt x="2586711" y="4308766"/>
                </a:lnTo>
                <a:lnTo>
                  <a:pt x="0" y="4308766"/>
                </a:lnTo>
                <a:lnTo>
                  <a:pt x="0" y="2"/>
                </a:lnTo>
                <a:lnTo>
                  <a:pt x="2586677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220E2-38DB-496C-BBFD-7EB11525636C}"/>
              </a:ext>
            </a:extLst>
          </p:cNvPr>
          <p:cNvSpPr txBox="1"/>
          <p:nvPr/>
        </p:nvSpPr>
        <p:spPr>
          <a:xfrm>
            <a:off x="2516529" y="377009"/>
            <a:ext cx="7158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 Medium" panose="00000600000000000000" pitchFamily="2" charset="-52"/>
                <a:ea typeface="Cambria" panose="02040503050406030204" pitchFamily="18" charset="0"/>
                <a:cs typeface="Open Sans" panose="020B0606030504020204" pitchFamily="34" charset="0"/>
              </a:rPr>
              <a:t>Технические характеристики УПАТС ОДС «Плагин»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1541E0-734B-4BD0-BCEB-0DF32958A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0" y="2618533"/>
            <a:ext cx="3987357" cy="1580884"/>
          </a:xfrm>
          <a:prstGeom prst="rect">
            <a:avLst/>
          </a:prstGeom>
        </p:spPr>
      </p:pic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DBF3345B-5047-4A6C-BB06-6493935F0D2A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4A0C7DB-B5E8-4A5C-9962-8EC6908E7E1D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55EBEC36-C303-4660-AE53-A86A26E41371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9E9D00C-F95A-4DDE-B55C-489E2C16AC66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7</a:t>
              </a:r>
            </a:p>
          </p:txBody>
        </p:sp>
      </p:grpSp>
      <p:sp>
        <p:nvSpPr>
          <p:cNvPr id="48" name="Овал 47">
            <a:extLst>
              <a:ext uri="{FF2B5EF4-FFF2-40B4-BE49-F238E27FC236}">
                <a16:creationId xmlns:a16="http://schemas.microsoft.com/office/drawing/2014/main" id="{F1C78188-F827-4338-8E52-80BC0A8FC20D}"/>
              </a:ext>
            </a:extLst>
          </p:cNvPr>
          <p:cNvSpPr/>
          <p:nvPr/>
        </p:nvSpPr>
        <p:spPr>
          <a:xfrm flipV="1">
            <a:off x="4757496" y="1538681"/>
            <a:ext cx="153126" cy="1531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2" name="Picture 2" descr="D:\FILES\Реклама\логотип\Логотипы\Для светлого фона\Плаг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2095"/>
            <a:ext cx="1648355" cy="45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184" y="802836"/>
            <a:ext cx="1100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200000"/>
            </a:pP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УПАТС «Плагин» представляет собой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георезервируюмую платформу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телефонной, оперативно-диспетчерской, конференцсвязи и громкоговорящего оповещения, что позволяет обеспечить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КСС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необходимым функционалом: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3507" y="1615244"/>
            <a:ext cx="635331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Резервируемый сервер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коммутации и записи </a:t>
            </a:r>
            <a:r>
              <a:rPr lang="en-US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SIP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абонентами в 19” исполнении; </a:t>
            </a:r>
            <a:endParaRPr lang="ru-RU" sz="1200" dirty="0" smtClean="0">
              <a:latin typeface="Montserrat" panose="00000500000000000000" pitchFamily="2" charset="-5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dirty="0">
              <a:latin typeface="Montserrat" panose="00000500000000000000" pitchFamily="2" charset="-5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Подключение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абонентов цифровой, аналоговой,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громкоговорящей связи и оповещения;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одключение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 существующим 2 или 4-х проводным каналам ТЧ связи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Подключение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по потокам Е 1 и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SIP.</a:t>
            </a: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Количество потоков </a:t>
            </a:r>
            <a:r>
              <a:rPr lang="en-US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SIP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ограничивается ресурсами управляющего компьютера;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 smtClean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Подключение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к занятым каналам связи и организация транзитных соединений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Передача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заранее записанных и оперативно созданных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сообщений для конференций и оповещений;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 smtClean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Организация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пожарного и аварийного оповещения, оповещение ГОиЧС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WEB интерфейс 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управления и коммутации;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WEB </a:t>
            </a:r>
            <a:r>
              <a:rPr lang="ru-RU" sz="1200" kern="0" dirty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интерфейс сервера записи и хранения разговоров диспетчеров</a:t>
            </a:r>
            <a:r>
              <a:rPr lang="ru-RU" sz="1200" kern="0" dirty="0" smtClean="0">
                <a:solidFill>
                  <a:srgbClr val="000000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2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Абонентская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емкость </a:t>
            </a: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одного 19</a:t>
            </a:r>
            <a:r>
              <a:rPr lang="en-US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”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блока </a:t>
            </a: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высотой </a:t>
            </a:r>
            <a:r>
              <a:rPr lang="en-US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3,5U</a:t>
            </a: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 до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200 аналоговых абонентов или линий;</a:t>
            </a:r>
          </a:p>
          <a:p>
            <a:pPr>
              <a:buClr>
                <a:srgbClr val="C00000"/>
              </a:buClr>
              <a:buSzPct val="200000"/>
            </a:pPr>
            <a:endParaRPr lang="ru-RU" sz="1000" dirty="0">
              <a:latin typeface="Montserrat" panose="00000500000000000000" pitchFamily="2" charset="-5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Резервируемые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блоки питания AC 220В или DC </a:t>
            </a:r>
            <a:r>
              <a:rPr lang="ru-RU" sz="1200" dirty="0" smtClean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48В до </a:t>
            </a:r>
            <a:r>
              <a:rPr lang="ru-RU" sz="1200" dirty="0">
                <a:latin typeface="Montserrat" panose="00000500000000000000" pitchFamily="2" charset="-52"/>
                <a:ea typeface="Microsoft YaHei Light" panose="020B0502040204020203" pitchFamily="34" charset="-122"/>
                <a:cs typeface="Open Sans" panose="020B0606030504020204" pitchFamily="34" charset="0"/>
              </a:rPr>
              <a:t>200 Вт на один блок.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200000"/>
            </a:pPr>
            <a:endParaRPr lang="ru-RU" sz="1000" kern="0" dirty="0">
              <a:solidFill>
                <a:srgbClr val="000000"/>
              </a:solidFill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71" y="1691807"/>
            <a:ext cx="4000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0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199CC1FE-E141-4EB9-8B49-C5FD7D3355E4}"/>
              </a:ext>
            </a:extLst>
          </p:cNvPr>
          <p:cNvSpPr/>
          <p:nvPr/>
        </p:nvSpPr>
        <p:spPr>
          <a:xfrm>
            <a:off x="0" y="1895192"/>
            <a:ext cx="4901183" cy="4126347"/>
          </a:xfrm>
          <a:custGeom>
            <a:avLst/>
            <a:gdLst>
              <a:gd name="connsiteX0" fmla="*/ 2801499 w 4935279"/>
              <a:gd name="connsiteY0" fmla="*/ 0 h 4308766"/>
              <a:gd name="connsiteX1" fmla="*/ 2801532 w 4935279"/>
              <a:gd name="connsiteY1" fmla="*/ 2 h 4308766"/>
              <a:gd name="connsiteX2" fmla="*/ 2802940 w 4935279"/>
              <a:gd name="connsiteY2" fmla="*/ 2 h 4308766"/>
              <a:gd name="connsiteX3" fmla="*/ 2802940 w 4935279"/>
              <a:gd name="connsiteY3" fmla="*/ 75 h 4308766"/>
              <a:gd name="connsiteX4" fmla="*/ 3019666 w 4935279"/>
              <a:gd name="connsiteY4" fmla="*/ 11123 h 4308766"/>
              <a:gd name="connsiteX5" fmla="*/ 4935279 w 4935279"/>
              <a:gd name="connsiteY5" fmla="*/ 2154383 h 4308766"/>
              <a:gd name="connsiteX6" fmla="*/ 3019666 w 4935279"/>
              <a:gd name="connsiteY6" fmla="*/ 4297644 h 4308766"/>
              <a:gd name="connsiteX7" fmla="*/ 2802940 w 4935279"/>
              <a:gd name="connsiteY7" fmla="*/ 4308693 h 4308766"/>
              <a:gd name="connsiteX8" fmla="*/ 2802940 w 4935279"/>
              <a:gd name="connsiteY8" fmla="*/ 4308766 h 4308766"/>
              <a:gd name="connsiteX9" fmla="*/ 2801499 w 4935279"/>
              <a:gd name="connsiteY9" fmla="*/ 4308766 h 4308766"/>
              <a:gd name="connsiteX10" fmla="*/ 0 w 4935279"/>
              <a:gd name="connsiteY10" fmla="*/ 4308766 h 4308766"/>
              <a:gd name="connsiteX11" fmla="*/ 0 w 4935279"/>
              <a:gd name="connsiteY11" fmla="*/ 2 h 4308766"/>
              <a:gd name="connsiteX12" fmla="*/ 2801465 w 4935279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5279" h="4308766">
                <a:moveTo>
                  <a:pt x="2801499" y="0"/>
                </a:moveTo>
                <a:lnTo>
                  <a:pt x="2801532" y="2"/>
                </a:lnTo>
                <a:lnTo>
                  <a:pt x="2802940" y="2"/>
                </a:lnTo>
                <a:lnTo>
                  <a:pt x="2802940" y="75"/>
                </a:lnTo>
                <a:lnTo>
                  <a:pt x="3019666" y="11123"/>
                </a:lnTo>
                <a:cubicBezTo>
                  <a:pt x="4095639" y="121449"/>
                  <a:pt x="4935279" y="1038916"/>
                  <a:pt x="4935279" y="2154383"/>
                </a:cubicBezTo>
                <a:cubicBezTo>
                  <a:pt x="4935279" y="3269853"/>
                  <a:pt x="4095639" y="4187318"/>
                  <a:pt x="3019666" y="4297644"/>
                </a:cubicBezTo>
                <a:lnTo>
                  <a:pt x="2802940" y="4308693"/>
                </a:lnTo>
                <a:lnTo>
                  <a:pt x="2802940" y="4308766"/>
                </a:lnTo>
                <a:lnTo>
                  <a:pt x="2801499" y="4308766"/>
                </a:lnTo>
                <a:lnTo>
                  <a:pt x="0" y="4308766"/>
                </a:lnTo>
                <a:lnTo>
                  <a:pt x="0" y="2"/>
                </a:lnTo>
                <a:lnTo>
                  <a:pt x="2801465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5320800" y="2439033"/>
            <a:ext cx="6229478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запись </a:t>
            </a:r>
            <a:r>
              <a:rPr lang="ru-RU" dirty="0" smtClean="0">
                <a:latin typeface="Montserrat" panose="00000500000000000000" pitchFamily="2" charset="-52"/>
              </a:rPr>
              <a:t>абонентов </a:t>
            </a:r>
            <a:r>
              <a:rPr lang="ru-RU" dirty="0">
                <a:latin typeface="Montserrat" panose="00000500000000000000" pitchFamily="2" charset="-52"/>
              </a:rPr>
              <a:t>сервера связи Плагин;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запись абонентов, селекторов, конференций;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запись </a:t>
            </a:r>
            <a:r>
              <a:rPr lang="ru-RU" dirty="0" smtClean="0">
                <a:latin typeface="Montserrat" panose="00000500000000000000" pitchFamily="2" charset="-52"/>
              </a:rPr>
              <a:t>абонентов </a:t>
            </a:r>
            <a:r>
              <a:rPr lang="ru-RU" dirty="0">
                <a:latin typeface="Montserrat" panose="00000500000000000000" pitchFamily="2" charset="-52"/>
              </a:rPr>
              <a:t>громкоговорящей связи;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запись </a:t>
            </a:r>
            <a:r>
              <a:rPr lang="ru-RU" dirty="0" smtClean="0">
                <a:latin typeface="Montserrat" panose="00000500000000000000" pitchFamily="2" charset="-52"/>
              </a:rPr>
              <a:t>абонентов </a:t>
            </a:r>
            <a:r>
              <a:rPr lang="ru-RU" dirty="0">
                <a:latin typeface="Montserrat" panose="00000500000000000000" pitchFamily="2" charset="-52"/>
              </a:rPr>
              <a:t>по потокам SIP и Е1;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для просмотра звонков возможен быстрый поиск по различным фильтрам;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для каждого пользователя есть возможность задать логин, пароль;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конфиденциальные звонки, доступны только администратору системы;</a:t>
            </a:r>
          </a:p>
          <a:p>
            <a:pPr>
              <a:lnSpc>
                <a:spcPts val="2700"/>
              </a:lnSpc>
            </a:pPr>
            <a:r>
              <a:rPr lang="ru-RU" dirty="0">
                <a:latin typeface="Montserrat" panose="00000500000000000000" pitchFamily="2" charset="-52"/>
              </a:rPr>
              <a:t>защита от удаления важных звонков.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16C1A-099E-49A2-9724-EA518AAD1D3C}"/>
              </a:ext>
            </a:extLst>
          </p:cNvPr>
          <p:cNvSpPr txBox="1"/>
          <p:nvPr/>
        </p:nvSpPr>
        <p:spPr>
          <a:xfrm>
            <a:off x="2629240" y="271271"/>
            <a:ext cx="6933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Система записи и хранения информации «КОДА»</a:t>
            </a:r>
          </a:p>
        </p:txBody>
      </p:sp>
      <p:pic>
        <p:nvPicPr>
          <p:cNvPr id="49" name="Рисунок 4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596260"/>
            <a:ext cx="3082199" cy="1843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C95A0F5-4D3E-4EEF-85E1-B57AEEFD9535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7E871DC-822D-4BC5-88B1-FB314000CF2B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9634F8D0-F933-444B-9903-B01E4C1D1A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2A6F61-3BE9-4DF0-996D-A42E03ECC963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8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E9F0BC3-E2A7-444B-9E5E-58A2CC6BF47E}"/>
              </a:ext>
            </a:extLst>
          </p:cNvPr>
          <p:cNvGrpSpPr/>
          <p:nvPr/>
        </p:nvGrpSpPr>
        <p:grpSpPr>
          <a:xfrm>
            <a:off x="4991131" y="2530033"/>
            <a:ext cx="331438" cy="3733787"/>
            <a:chOff x="5478508" y="1766836"/>
            <a:chExt cx="331438" cy="3733787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78C2003E-78A0-481A-9ED7-A3F184D14A77}"/>
                </a:ext>
              </a:extLst>
            </p:cNvPr>
            <p:cNvGrpSpPr/>
            <p:nvPr/>
          </p:nvGrpSpPr>
          <p:grpSpPr>
            <a:xfrm>
              <a:off x="5478508" y="1766836"/>
              <a:ext cx="331438" cy="331436"/>
              <a:chOff x="7723146" y="2077403"/>
              <a:chExt cx="331438" cy="331436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5F14F47F-DEAE-49C5-A219-E4AB904993A0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id="{34EB373F-9619-40D6-9B5B-4A97035E7BB3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C52ED430-782A-46BE-A2E5-4955A4D68786}"/>
                </a:ext>
              </a:extLst>
            </p:cNvPr>
            <p:cNvGrpSpPr/>
            <p:nvPr/>
          </p:nvGrpSpPr>
          <p:grpSpPr>
            <a:xfrm>
              <a:off x="5478508" y="2098685"/>
              <a:ext cx="331438" cy="331436"/>
              <a:chOff x="7723146" y="2003515"/>
              <a:chExt cx="331438" cy="331436"/>
            </a:xfrm>
          </p:grpSpPr>
          <p:sp>
            <p:nvSpPr>
              <p:cNvPr id="88" name="Овал 87">
                <a:extLst>
                  <a:ext uri="{FF2B5EF4-FFF2-40B4-BE49-F238E27FC236}">
                    <a16:creationId xmlns:a16="http://schemas.microsoft.com/office/drawing/2014/main" id="{C3AF0FE0-1498-40A6-B2E0-0B51999EADB4}"/>
                  </a:ext>
                </a:extLst>
              </p:cNvPr>
              <p:cNvSpPr/>
              <p:nvPr/>
            </p:nvSpPr>
            <p:spPr>
              <a:xfrm>
                <a:off x="7723146" y="2003515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id="{D47891F5-98E7-4389-AE5F-42AE5D1AE08C}"/>
                  </a:ext>
                </a:extLst>
              </p:cNvPr>
              <p:cNvSpPr/>
              <p:nvPr/>
            </p:nvSpPr>
            <p:spPr>
              <a:xfrm flipV="1">
                <a:off x="7812302" y="2092670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F183089F-546F-41DE-91F8-069505F0D948}"/>
                </a:ext>
              </a:extLst>
            </p:cNvPr>
            <p:cNvGrpSpPr/>
            <p:nvPr/>
          </p:nvGrpSpPr>
          <p:grpSpPr>
            <a:xfrm>
              <a:off x="5478508" y="3135097"/>
              <a:ext cx="331438" cy="331436"/>
              <a:chOff x="7723146" y="1782704"/>
              <a:chExt cx="331438" cy="331436"/>
            </a:xfrm>
          </p:grpSpPr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84B6CD47-5D96-4279-873A-56CF850DE49C}"/>
                  </a:ext>
                </a:extLst>
              </p:cNvPr>
              <p:cNvSpPr/>
              <p:nvPr/>
            </p:nvSpPr>
            <p:spPr>
              <a:xfrm>
                <a:off x="7723146" y="1782704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0227F50A-B068-4B23-A642-7941BA257E85}"/>
                  </a:ext>
                </a:extLst>
              </p:cNvPr>
              <p:cNvSpPr/>
              <p:nvPr/>
            </p:nvSpPr>
            <p:spPr>
              <a:xfrm flipV="1">
                <a:off x="7812302" y="1871859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3A94B07A-ED1E-43A6-83D2-4EDD16216D27}"/>
                </a:ext>
              </a:extLst>
            </p:cNvPr>
            <p:cNvGrpSpPr/>
            <p:nvPr/>
          </p:nvGrpSpPr>
          <p:grpSpPr>
            <a:xfrm>
              <a:off x="5478508" y="2426683"/>
              <a:ext cx="331438" cy="331436"/>
              <a:chOff x="7723146" y="1914346"/>
              <a:chExt cx="331438" cy="331436"/>
            </a:xfrm>
          </p:grpSpPr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163B1BDC-FDB1-4860-9281-DDC0B8185912}"/>
                  </a:ext>
                </a:extLst>
              </p:cNvPr>
              <p:cNvSpPr/>
              <p:nvPr/>
            </p:nvSpPr>
            <p:spPr>
              <a:xfrm>
                <a:off x="7723146" y="1914346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4DAF72F6-BCE6-4BA0-8CD0-85D711E6F711}"/>
                  </a:ext>
                </a:extLst>
              </p:cNvPr>
              <p:cNvSpPr/>
              <p:nvPr/>
            </p:nvSpPr>
            <p:spPr>
              <a:xfrm flipV="1">
                <a:off x="7812302" y="2003501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17C89823-FA59-42A1-A603-8A41087D07BA}"/>
                </a:ext>
              </a:extLst>
            </p:cNvPr>
            <p:cNvGrpSpPr/>
            <p:nvPr/>
          </p:nvGrpSpPr>
          <p:grpSpPr>
            <a:xfrm>
              <a:off x="5478508" y="2754681"/>
              <a:ext cx="331438" cy="331436"/>
              <a:chOff x="7723146" y="1808032"/>
              <a:chExt cx="331438" cy="331436"/>
            </a:xfrm>
          </p:grpSpPr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FFB079F4-B819-4C4A-874F-7BD3FBA8BEBF}"/>
                  </a:ext>
                </a:extLst>
              </p:cNvPr>
              <p:cNvSpPr/>
              <p:nvPr/>
            </p:nvSpPr>
            <p:spPr>
              <a:xfrm>
                <a:off x="7723146" y="1808032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9E966AF8-9D36-443F-AE2E-90675AF4B5F3}"/>
                  </a:ext>
                </a:extLst>
              </p:cNvPr>
              <p:cNvSpPr/>
              <p:nvPr/>
            </p:nvSpPr>
            <p:spPr>
              <a:xfrm flipV="1">
                <a:off x="7812302" y="1897187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67748156-E0A2-48A8-8534-59D620485C7C}"/>
                </a:ext>
              </a:extLst>
            </p:cNvPr>
            <p:cNvGrpSpPr/>
            <p:nvPr/>
          </p:nvGrpSpPr>
          <p:grpSpPr>
            <a:xfrm>
              <a:off x="5478508" y="4482635"/>
              <a:ext cx="331438" cy="1017988"/>
              <a:chOff x="7723146" y="1930197"/>
              <a:chExt cx="331438" cy="1017988"/>
            </a:xfrm>
          </p:grpSpPr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id="{11B4714C-A7DF-4489-9A82-31C8A458B433}"/>
                  </a:ext>
                </a:extLst>
              </p:cNvPr>
              <p:cNvSpPr/>
              <p:nvPr/>
            </p:nvSpPr>
            <p:spPr>
              <a:xfrm>
                <a:off x="7723146" y="1930197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E24F116C-64D5-4416-A9AB-F966653D4478}"/>
                  </a:ext>
                </a:extLst>
              </p:cNvPr>
              <p:cNvSpPr/>
              <p:nvPr/>
            </p:nvSpPr>
            <p:spPr>
              <a:xfrm flipV="1">
                <a:off x="7812302" y="2019352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672CCA45-4663-4405-BA40-DEC9E5FB1E14}"/>
                  </a:ext>
                </a:extLst>
              </p:cNvPr>
              <p:cNvSpPr/>
              <p:nvPr/>
            </p:nvSpPr>
            <p:spPr>
              <a:xfrm>
                <a:off x="7723146" y="2616749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id="{D1AB7867-CA7C-4695-ADAF-21D983B3F981}"/>
                  </a:ext>
                </a:extLst>
              </p:cNvPr>
              <p:cNvSpPr/>
              <p:nvPr/>
            </p:nvSpPr>
            <p:spPr>
              <a:xfrm flipV="1">
                <a:off x="7812302" y="2705904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EA7845DA-0AC2-459B-ADE9-DE4621357BA3}"/>
                </a:ext>
              </a:extLst>
            </p:cNvPr>
            <p:cNvGrpSpPr/>
            <p:nvPr/>
          </p:nvGrpSpPr>
          <p:grpSpPr>
            <a:xfrm>
              <a:off x="5478508" y="3813885"/>
              <a:ext cx="331438" cy="331436"/>
              <a:chOff x="7723146" y="2044339"/>
              <a:chExt cx="331438" cy="331436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043A4018-6AEC-4F81-A0AC-720E43FDF9BF}"/>
                  </a:ext>
                </a:extLst>
              </p:cNvPr>
              <p:cNvSpPr/>
              <p:nvPr/>
            </p:nvSpPr>
            <p:spPr>
              <a:xfrm>
                <a:off x="7723146" y="2044339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48BB05C2-2236-4BFD-B919-E63289C917B9}"/>
                  </a:ext>
                </a:extLst>
              </p:cNvPr>
              <p:cNvSpPr/>
              <p:nvPr/>
            </p:nvSpPr>
            <p:spPr>
              <a:xfrm flipV="1">
                <a:off x="7812302" y="2133494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482803" y="671381"/>
            <a:ext cx="11243463" cy="998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Согласно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общепринятым требованиям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к программно-аппаратному комплексу регистрации диспетчерских переговоров в сетях связи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комплекс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управляется  пользователем или администратором комплекса и обеспечивает запись, </a:t>
            </a:r>
            <a:r>
              <a:rPr 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хранение и архивацию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 записей в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формате стандартных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звуковых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файлов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с возможностью выборочного удаления или сохранения </a:t>
            </a:r>
            <a:r>
              <a:rPr 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на</a:t>
            </a:r>
            <a:r>
              <a:rPr 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 внешних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носителях.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176" y="1650546"/>
            <a:ext cx="729909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Администратору комплекса предоставлена возможность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включения конфиденциального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режима работы, по которому все записи получают </a:t>
            </a:r>
            <a:r>
              <a:rPr lang="ru-RU" altLang="ru-RU" sz="1400" dirty="0" smtClean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особый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статус и доступны только д</a:t>
            </a:r>
            <a:r>
              <a:rPr 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ля администратора </a:t>
            </a:r>
            <a:r>
              <a:rPr lang="ru-RU" altLang="ru-RU" sz="1400" dirty="0">
                <a:latin typeface="Montserrat" pitchFamily="50" charset="-52"/>
                <a:ea typeface="Roboto" pitchFamily="2" charset="0"/>
                <a:cs typeface="Times New Roman" panose="02020603050405020304" pitchFamily="18" charset="0"/>
              </a:rPr>
              <a:t>комплекса.</a:t>
            </a:r>
          </a:p>
        </p:txBody>
      </p:sp>
      <p:pic>
        <p:nvPicPr>
          <p:cNvPr id="37" name="Picture 2" descr="C:\Users\Practic\Desktop\Визитк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020" y="201601"/>
            <a:ext cx="154146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8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2182390" y="1059796"/>
            <a:ext cx="8645626" cy="157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Наша компания стремится создать высококлассные надежные отказоустойчивые и защищенные решения оконечных переговорных устройств. Одним из важных этапов был перевод оконечного оборудования на операционную систему реального времени, которая </a:t>
            </a:r>
            <a:r>
              <a:rPr lang="ru-RU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позволяет реализовать:</a:t>
            </a:r>
            <a:endParaRPr lang="ru-RU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3B5EB-B537-4921-BF26-AD7F667A3E26}"/>
              </a:ext>
            </a:extLst>
          </p:cNvPr>
          <p:cNvSpPr txBox="1"/>
          <p:nvPr/>
        </p:nvSpPr>
        <p:spPr>
          <a:xfrm>
            <a:off x="870509" y="267355"/>
            <a:ext cx="9179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Montserrat Medium" panose="00000600000000000000" pitchFamily="2" charset="-52"/>
                <a:ea typeface="Roboto" panose="02000000000000000000" pitchFamily="2" charset="0"/>
                <a:cs typeface="Arial" pitchFamily="34" charset="0"/>
              </a:rPr>
              <a:t>Программное обеспечение оконечного оборудования </a:t>
            </a:r>
            <a:r>
              <a:rPr lang="ru-RU" altLang="ru-RU" sz="2000" dirty="0" smtClean="0">
                <a:latin typeface="Montserrat Medium" panose="00000600000000000000" pitchFamily="2" charset="-52"/>
                <a:ea typeface="Roboto" panose="02000000000000000000" pitchFamily="2" charset="0"/>
                <a:cs typeface="Arial" pitchFamily="34" charset="0"/>
              </a:rPr>
              <a:t>КСС</a:t>
            </a:r>
            <a:endParaRPr lang="ru-RU" altLang="ru-RU" sz="2000" dirty="0">
              <a:latin typeface="Montserrat Medium" panose="00000600000000000000" pitchFamily="2" charset="-52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869B2-C1A6-44CD-90E1-A35CB8CF618C}"/>
              </a:ext>
            </a:extLst>
          </p:cNvPr>
          <p:cNvSpPr txBox="1"/>
          <p:nvPr/>
        </p:nvSpPr>
        <p:spPr>
          <a:xfrm>
            <a:off x="1046074" y="2734214"/>
            <a:ext cx="10563147" cy="368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2000">
              <a:spcBef>
                <a:spcPts val="300"/>
              </a:spcBef>
            </a:pP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повышенную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информационную защищенность и безопасность систем методом устранения избыточности кода и статической сборки системы за счет создания уникального образа, нацеленного на решение конкретной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задачи.</a:t>
            </a:r>
            <a:endParaRPr lang="ru-RU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defTabSz="252000">
              <a:spcBef>
                <a:spcPts val="300"/>
              </a:spcBef>
            </a:pP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надежные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решения передачи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голоса, используя в своем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составе вытесняющий планировщик реального времени, который включает только требуемый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функционал.</a:t>
            </a:r>
            <a:endParaRPr lang="en-US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defTabSz="252000">
              <a:spcBef>
                <a:spcPts val="300"/>
              </a:spcBef>
            </a:pP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определенность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поведения и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миним</a:t>
            </a:r>
            <a:r>
              <a:rPr lang="ru-RU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альные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 временные задержки системы.</a:t>
            </a:r>
            <a:endParaRPr lang="ru-RU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defTabSz="252000">
              <a:spcBef>
                <a:spcPts val="300"/>
              </a:spcBef>
            </a:pPr>
            <a:r>
              <a:rPr lang="ru-RU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з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апрет на запуск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вредоносного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кода.</a:t>
            </a:r>
            <a:endParaRPr lang="ru-RU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defTabSz="252000">
              <a:spcBef>
                <a:spcPts val="300"/>
              </a:spcBef>
            </a:pP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традиционные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методы защиты от несанкционированного доступа.</a:t>
            </a:r>
          </a:p>
          <a:p>
            <a:pPr defTabSz="252000">
              <a:spcBef>
                <a:spcPts val="300"/>
              </a:spcBef>
            </a:pPr>
            <a:r>
              <a:rPr lang="ru-RU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</a:t>
            </a:r>
            <a:r>
              <a:rPr lang="ru-RU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хемотехнические решения на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 надежных микроконтроллерах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для удешевления стоимости оборудования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и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уменьшения потребления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энергии.</a:t>
            </a:r>
            <a:endParaRPr lang="ru-RU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defTabSz="252000">
              <a:spcBef>
                <a:spcPts val="300"/>
              </a:spcBef>
            </a:pPr>
            <a:r>
              <a:rPr lang="ru-RU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я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вляется </a:t>
            </a:r>
            <a:r>
              <a:rPr lang="ru-RU" sz="1800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Российской </a:t>
            </a:r>
            <a:r>
              <a:rPr lang="ru-RU" sz="1800" kern="10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разработкой.</a:t>
            </a:r>
            <a:endParaRPr lang="ru-RU" sz="1800" kern="1000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ru-RU" kern="10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04ED4E45-64BC-433B-BD68-80017E5B6801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5E0E1A-B18A-4AE1-A284-186B92C39AB5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7323E07F-BE8C-4436-9410-71BD1D26EE16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124E3D-6504-4E1D-A13E-A1F45888B6D2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B90B00"/>
                  </a:solidFill>
                  <a:latin typeface="Montserrat" panose="00000500000000000000" pitchFamily="2" charset="-52"/>
                </a:rPr>
                <a:t>9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BB07CC-D5FA-4E42-BC0B-9FE6A2CE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" y="802756"/>
            <a:ext cx="1744841" cy="1831189"/>
          </a:xfrm>
          <a:prstGeom prst="rect">
            <a:avLst/>
          </a:prstGeom>
        </p:spPr>
      </p:pic>
      <p:pic>
        <p:nvPicPr>
          <p:cNvPr id="39" name="Рисунок 3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49" y="1719004"/>
            <a:ext cx="891476" cy="8659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0" y="2760315"/>
            <a:ext cx="381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4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31" y="1062506"/>
            <a:ext cx="5532082" cy="4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1133924" y="1499005"/>
            <a:ext cx="632757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компьютер с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US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17”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сенсорным экраном; видеокамера;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D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объемный спикерфон; 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икрофон «гусиная шея»;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микротелефонная трубка;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дополнительный дисплей;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дополнительная клавиатура;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bluetooth гарнитура;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РТТ разъем для подключения радиостанций</a:t>
            </a:r>
            <a:r>
              <a:rPr lang="en-US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16C1A-099E-49A2-9724-EA518AAD1D3C}"/>
              </a:ext>
            </a:extLst>
          </p:cNvPr>
          <p:cNvSpPr txBox="1"/>
          <p:nvPr/>
        </p:nvSpPr>
        <p:spPr>
          <a:xfrm>
            <a:off x="857378" y="361098"/>
            <a:ext cx="9427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Рабочее </a:t>
            </a:r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место оператора системы оперативно-диспетчерской связи «Виртуоз»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BB470E8-2F40-4BC5-BB62-E090D4208CA3}"/>
              </a:ext>
            </a:extLst>
          </p:cNvPr>
          <p:cNvGrpSpPr/>
          <p:nvPr/>
        </p:nvGrpSpPr>
        <p:grpSpPr>
          <a:xfrm>
            <a:off x="857378" y="1619478"/>
            <a:ext cx="331438" cy="3616398"/>
            <a:chOff x="5478508" y="1766836"/>
            <a:chExt cx="331438" cy="3616398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74F56E89-0E45-4CA5-B92E-0868E04D7FE6}"/>
                </a:ext>
              </a:extLst>
            </p:cNvPr>
            <p:cNvGrpSpPr/>
            <p:nvPr/>
          </p:nvGrpSpPr>
          <p:grpSpPr>
            <a:xfrm>
              <a:off x="5478508" y="1766836"/>
              <a:ext cx="331438" cy="331436"/>
              <a:chOff x="7723146" y="2077403"/>
              <a:chExt cx="331438" cy="331436"/>
            </a:xfrm>
          </p:grpSpPr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B556770B-0447-41CE-9A49-9B9A52B6ADED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7D2EA9BB-CEBC-4EF8-9B97-F445D00F50A6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502FAC5B-F5DE-436A-A318-E6430B1516D2}"/>
                </a:ext>
              </a:extLst>
            </p:cNvPr>
            <p:cNvGrpSpPr/>
            <p:nvPr/>
          </p:nvGrpSpPr>
          <p:grpSpPr>
            <a:xfrm>
              <a:off x="5478508" y="2172573"/>
              <a:ext cx="331438" cy="331436"/>
              <a:chOff x="7723146" y="2077403"/>
              <a:chExt cx="331438" cy="331436"/>
            </a:xfrm>
          </p:grpSpPr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2F8F4CD4-1794-4A07-BEB1-4E9D301B7430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3CF92824-520B-44A9-83CD-CF27D9DD8B36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CED9F064-9312-414E-86A9-8FC6808248B8}"/>
                </a:ext>
              </a:extLst>
            </p:cNvPr>
            <p:cNvGrpSpPr/>
            <p:nvPr/>
          </p:nvGrpSpPr>
          <p:grpSpPr>
            <a:xfrm>
              <a:off x="5478508" y="3429796"/>
              <a:ext cx="331438" cy="331436"/>
              <a:chOff x="7723146" y="2077403"/>
              <a:chExt cx="331438" cy="331436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7815E566-10C4-4CAE-B6BA-49F162222BF9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C93C790D-2FE1-4746-B400-EC890C13B2F0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4FFB8E4-64B2-461B-93CC-5EC44BDE53CD}"/>
                </a:ext>
              </a:extLst>
            </p:cNvPr>
            <p:cNvGrpSpPr/>
            <p:nvPr/>
          </p:nvGrpSpPr>
          <p:grpSpPr>
            <a:xfrm>
              <a:off x="5478508" y="2589740"/>
              <a:ext cx="331438" cy="331436"/>
              <a:chOff x="7723146" y="2077403"/>
              <a:chExt cx="331438" cy="331436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1CE799C2-CDCC-440A-880F-40153B348EDB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C884228-0423-4806-B3AD-B0D41C10BF52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672E1311-9D26-4182-A145-E04B93BF1F2F}"/>
                </a:ext>
              </a:extLst>
            </p:cNvPr>
            <p:cNvGrpSpPr/>
            <p:nvPr/>
          </p:nvGrpSpPr>
          <p:grpSpPr>
            <a:xfrm>
              <a:off x="5478508" y="3024052"/>
              <a:ext cx="331438" cy="331436"/>
              <a:chOff x="7723146" y="2077403"/>
              <a:chExt cx="331438" cy="331436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100F14A1-E3C2-4704-B451-F3617CAFCDBA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C0B17711-2BB0-421E-B51A-A2C27D301627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B716E185-42C5-4B6A-9A5C-AB03F12386D4}"/>
                </a:ext>
              </a:extLst>
            </p:cNvPr>
            <p:cNvGrpSpPr/>
            <p:nvPr/>
          </p:nvGrpSpPr>
          <p:grpSpPr>
            <a:xfrm>
              <a:off x="5478508" y="4629841"/>
              <a:ext cx="331438" cy="753393"/>
              <a:chOff x="7723146" y="2077403"/>
              <a:chExt cx="331438" cy="753393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DB1B5BBB-0447-4A4D-A1BA-E6B72C13B272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0E6FAC66-6C76-4B4E-833A-33F081F44134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85A4CE4A-D3BE-4BFC-86B8-D69C9D9C0D5C}"/>
                  </a:ext>
                </a:extLst>
              </p:cNvPr>
              <p:cNvSpPr/>
              <p:nvPr/>
            </p:nvSpPr>
            <p:spPr>
              <a:xfrm>
                <a:off x="7723146" y="2499360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8572F711-D3A0-4F96-A349-E8C0E2ABEFEF}"/>
                  </a:ext>
                </a:extLst>
              </p:cNvPr>
              <p:cNvSpPr/>
              <p:nvPr/>
            </p:nvSpPr>
            <p:spPr>
              <a:xfrm flipV="1">
                <a:off x="7812302" y="2588515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2134ADDF-2CD3-4FA7-887E-8120A2BF4C3B}"/>
                </a:ext>
              </a:extLst>
            </p:cNvPr>
            <p:cNvGrpSpPr/>
            <p:nvPr/>
          </p:nvGrpSpPr>
          <p:grpSpPr>
            <a:xfrm>
              <a:off x="5478508" y="3846949"/>
              <a:ext cx="331438" cy="331436"/>
              <a:chOff x="7723146" y="2077403"/>
              <a:chExt cx="331438" cy="331436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98542F78-7BB4-4038-9D83-D3DE8A9351D6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876BBA1B-454B-483E-842D-37AD42CC3C3D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7B548735-06CE-4AD6-B47D-78740B717341}"/>
                </a:ext>
              </a:extLst>
            </p:cNvPr>
            <p:cNvGrpSpPr/>
            <p:nvPr/>
          </p:nvGrpSpPr>
          <p:grpSpPr>
            <a:xfrm>
              <a:off x="5478508" y="4224118"/>
              <a:ext cx="331438" cy="331436"/>
              <a:chOff x="7723146" y="2077403"/>
              <a:chExt cx="331438" cy="33143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157AFFFA-B437-4F25-931A-486C97301863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209E9308-FB1C-4036-AFE3-2D4609009F67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F13029C-FFBA-4650-8F9E-6D6CA65E16DF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047544-2D9C-464A-9D26-2FA837215A78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1E4C7132-5C0B-4076-B985-235A17B9E906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05E6E2-A97A-4ECD-96D4-61D2CF1DA68F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10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3074" name="Picture 2" descr="D:\FILES\Реклама\логотип\Логотипы\Для светлого фона\Виртуо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740" y="145300"/>
            <a:ext cx="1822259" cy="43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9FE3D83-E5A7-4595-9F89-9E331E0CE4EA}"/>
              </a:ext>
            </a:extLst>
          </p:cNvPr>
          <p:cNvSpPr txBox="1"/>
          <p:nvPr/>
        </p:nvSpPr>
        <p:spPr>
          <a:xfrm>
            <a:off x="1393209" y="266008"/>
            <a:ext cx="8329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Возможности системы оперативно-диспетчерской связи «Виртуоз»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952802" y="1159500"/>
            <a:ext cx="668994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визуальный контроль всех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абонентов и соединений;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оздание рисунка экрана диспетчерского пульта по желанию заказчика;</a:t>
            </a:r>
            <a:endParaRPr lang="ru-RU" sz="18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вмешательство и принудительное разъединение соединений;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создание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индивидуального, группового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циркулярного вызова;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прямая связь и передача соединений;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установление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 удержание транзитных 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соединений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инициация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 управление конференциями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 </a:t>
            </a:r>
            <a:endParaRPr lang="ru-RU" sz="1800" kern="1200" dirty="0" smtClean="0">
              <a:solidFill>
                <a:srgbClr val="000000"/>
              </a:solidFill>
              <a:effectLst/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sz="1800" kern="1200" dirty="0" smtClean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оповещениями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журнал событий;</a:t>
            </a:r>
          </a:p>
          <a:p>
            <a:pPr>
              <a:spcBef>
                <a:spcPts val="6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записная книжка</a:t>
            </a:r>
            <a:r>
              <a:rPr lang="en-US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C59F904-8BA5-4087-8411-EAAEBFF110DF}"/>
              </a:ext>
            </a:extLst>
          </p:cNvPr>
          <p:cNvGrpSpPr/>
          <p:nvPr/>
        </p:nvGrpSpPr>
        <p:grpSpPr>
          <a:xfrm>
            <a:off x="583206" y="1356462"/>
            <a:ext cx="369596" cy="4781250"/>
            <a:chOff x="5076644" y="1555380"/>
            <a:chExt cx="369596" cy="4675070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A43B976C-AD9F-4E22-B277-0A1014C47FCE}"/>
                </a:ext>
              </a:extLst>
            </p:cNvPr>
            <p:cNvGrpSpPr/>
            <p:nvPr/>
          </p:nvGrpSpPr>
          <p:grpSpPr>
            <a:xfrm>
              <a:off x="5101158" y="1555380"/>
              <a:ext cx="331438" cy="331436"/>
              <a:chOff x="7723146" y="2077403"/>
              <a:chExt cx="331438" cy="331436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81D49732-FE7F-40DF-B170-BCC739F6A128}"/>
                  </a:ext>
                </a:extLst>
              </p:cNvPr>
              <p:cNvSpPr/>
              <p:nvPr/>
            </p:nvSpPr>
            <p:spPr>
              <a:xfrm>
                <a:off x="7723146" y="207740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DE2A90D3-784E-4D0B-8223-7085A3621247}"/>
                  </a:ext>
                </a:extLst>
              </p:cNvPr>
              <p:cNvSpPr/>
              <p:nvPr/>
            </p:nvSpPr>
            <p:spPr>
              <a:xfrm flipV="1">
                <a:off x="7812302" y="216655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456D8D19-09AF-4298-A4A6-AC333BC5BD87}"/>
                </a:ext>
              </a:extLst>
            </p:cNvPr>
            <p:cNvGrpSpPr/>
            <p:nvPr/>
          </p:nvGrpSpPr>
          <p:grpSpPr>
            <a:xfrm>
              <a:off x="5101158" y="2093810"/>
              <a:ext cx="331438" cy="331436"/>
              <a:chOff x="7723146" y="2204381"/>
              <a:chExt cx="331438" cy="331436"/>
            </a:xfrm>
          </p:grpSpPr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64E62844-0A01-4C2A-ABA9-73CB206E6987}"/>
                  </a:ext>
                </a:extLst>
              </p:cNvPr>
              <p:cNvSpPr/>
              <p:nvPr/>
            </p:nvSpPr>
            <p:spPr>
              <a:xfrm>
                <a:off x="7723146" y="2204381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04830B9E-D71B-4A7D-A70F-14AF41C2BBB7}"/>
                  </a:ext>
                </a:extLst>
              </p:cNvPr>
              <p:cNvSpPr/>
              <p:nvPr/>
            </p:nvSpPr>
            <p:spPr>
              <a:xfrm flipV="1">
                <a:off x="7793961" y="2310776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3F4E310-89AD-43D6-94A0-9CDA349B969C}"/>
                </a:ext>
              </a:extLst>
            </p:cNvPr>
            <p:cNvGrpSpPr/>
            <p:nvPr/>
          </p:nvGrpSpPr>
          <p:grpSpPr>
            <a:xfrm>
              <a:off x="5101158" y="2650091"/>
              <a:ext cx="331438" cy="331436"/>
              <a:chOff x="7723146" y="2349210"/>
              <a:chExt cx="331438" cy="331436"/>
            </a:xfrm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5BAB4DE1-7908-4DFE-A4DE-24864ABB3DBD}"/>
                  </a:ext>
                </a:extLst>
              </p:cNvPr>
              <p:cNvSpPr/>
              <p:nvPr/>
            </p:nvSpPr>
            <p:spPr>
              <a:xfrm>
                <a:off x="7723146" y="2349210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FD5CD4D3-C66D-4F17-93CD-16391C962253}"/>
                  </a:ext>
                </a:extLst>
              </p:cNvPr>
              <p:cNvSpPr/>
              <p:nvPr/>
            </p:nvSpPr>
            <p:spPr>
              <a:xfrm flipV="1">
                <a:off x="7812302" y="2457240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F379150E-E2B0-4517-9239-A5CC75884469}"/>
                </a:ext>
              </a:extLst>
            </p:cNvPr>
            <p:cNvGrpSpPr/>
            <p:nvPr/>
          </p:nvGrpSpPr>
          <p:grpSpPr>
            <a:xfrm>
              <a:off x="5076644" y="3784252"/>
              <a:ext cx="331438" cy="331436"/>
              <a:chOff x="7698632" y="1426109"/>
              <a:chExt cx="331438" cy="331436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82324C38-0463-4A21-9427-82B05AA738AE}"/>
                  </a:ext>
                </a:extLst>
              </p:cNvPr>
              <p:cNvSpPr/>
              <p:nvPr/>
            </p:nvSpPr>
            <p:spPr>
              <a:xfrm>
                <a:off x="7698632" y="1426109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A72DDDF9-D40A-4450-886B-EAE64CDE79F9}"/>
                  </a:ext>
                </a:extLst>
              </p:cNvPr>
              <p:cNvSpPr/>
              <p:nvPr/>
            </p:nvSpPr>
            <p:spPr>
              <a:xfrm flipV="1">
                <a:off x="7787788" y="1500663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455385B-2049-42A5-8700-080D8D55A39F}"/>
                </a:ext>
              </a:extLst>
            </p:cNvPr>
            <p:cNvGrpSpPr/>
            <p:nvPr/>
          </p:nvGrpSpPr>
          <p:grpSpPr>
            <a:xfrm>
              <a:off x="5101158" y="4232921"/>
              <a:ext cx="331438" cy="987528"/>
              <a:chOff x="7723146" y="1463325"/>
              <a:chExt cx="331438" cy="987528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97D938AA-DFA3-434B-A37E-D9D658DAB6CE}"/>
                  </a:ext>
                </a:extLst>
              </p:cNvPr>
              <p:cNvSpPr/>
              <p:nvPr/>
            </p:nvSpPr>
            <p:spPr>
              <a:xfrm>
                <a:off x="7723146" y="1463325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F9AA11ED-9C5F-4DE6-8EF7-C3FC98914434}"/>
                  </a:ext>
                </a:extLst>
              </p:cNvPr>
              <p:cNvSpPr/>
              <p:nvPr/>
            </p:nvSpPr>
            <p:spPr>
              <a:xfrm flipV="1">
                <a:off x="7812302" y="1562385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CD04481C-012B-44D0-B2EF-5DA6181FEAF4}"/>
                  </a:ext>
                </a:extLst>
              </p:cNvPr>
              <p:cNvSpPr/>
              <p:nvPr/>
            </p:nvSpPr>
            <p:spPr>
              <a:xfrm>
                <a:off x="7723146" y="2119417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2D7887EA-6D30-490A-90D0-83AD32F254A5}"/>
                  </a:ext>
                </a:extLst>
              </p:cNvPr>
              <p:cNvSpPr/>
              <p:nvPr/>
            </p:nvSpPr>
            <p:spPr>
              <a:xfrm flipV="1">
                <a:off x="7819255" y="2222270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6817E61C-FFE2-4A48-9691-80550697EC4F}"/>
                </a:ext>
              </a:extLst>
            </p:cNvPr>
            <p:cNvGrpSpPr/>
            <p:nvPr/>
          </p:nvGrpSpPr>
          <p:grpSpPr>
            <a:xfrm>
              <a:off x="5101158" y="5542302"/>
              <a:ext cx="331438" cy="331436"/>
              <a:chOff x="7723146" y="2361253"/>
              <a:chExt cx="331438" cy="331436"/>
            </a:xfrm>
          </p:grpSpPr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9CD8FD44-59EE-40B3-B918-85D2A480AF03}"/>
                  </a:ext>
                </a:extLst>
              </p:cNvPr>
              <p:cNvSpPr/>
              <p:nvPr/>
            </p:nvSpPr>
            <p:spPr>
              <a:xfrm>
                <a:off x="7723146" y="2361253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9B98E779-3F10-4623-BE03-C3DCC42F6DFF}"/>
                  </a:ext>
                </a:extLst>
              </p:cNvPr>
              <p:cNvSpPr/>
              <p:nvPr/>
            </p:nvSpPr>
            <p:spPr>
              <a:xfrm flipV="1">
                <a:off x="7812302" y="2450408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976284DF-60F1-48C6-A144-D77797B735DB}"/>
                </a:ext>
              </a:extLst>
            </p:cNvPr>
            <p:cNvGrpSpPr/>
            <p:nvPr/>
          </p:nvGrpSpPr>
          <p:grpSpPr>
            <a:xfrm>
              <a:off x="5101158" y="5899014"/>
              <a:ext cx="331438" cy="331436"/>
              <a:chOff x="7723146" y="2306512"/>
              <a:chExt cx="331438" cy="331436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EA827E3E-B509-4F0A-B293-BDBD38FA4C77}"/>
                  </a:ext>
                </a:extLst>
              </p:cNvPr>
              <p:cNvSpPr/>
              <p:nvPr/>
            </p:nvSpPr>
            <p:spPr>
              <a:xfrm>
                <a:off x="7723146" y="2306512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A87FE5C-C73C-4235-97BD-865F666D27A2}"/>
                  </a:ext>
                </a:extLst>
              </p:cNvPr>
              <p:cNvSpPr/>
              <p:nvPr/>
            </p:nvSpPr>
            <p:spPr>
              <a:xfrm flipV="1">
                <a:off x="7812302" y="2395667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44B69A6-2D7A-4D14-8D6D-AA0B58E163BF}"/>
                </a:ext>
              </a:extLst>
            </p:cNvPr>
            <p:cNvGrpSpPr/>
            <p:nvPr/>
          </p:nvGrpSpPr>
          <p:grpSpPr>
            <a:xfrm>
              <a:off x="5114802" y="3175540"/>
              <a:ext cx="331438" cy="331436"/>
              <a:chOff x="7736790" y="2063156"/>
              <a:chExt cx="331438" cy="33143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5BEF9908-C750-415B-8FDE-03E23F5CC949}"/>
                  </a:ext>
                </a:extLst>
              </p:cNvPr>
              <p:cNvSpPr/>
              <p:nvPr/>
            </p:nvSpPr>
            <p:spPr>
              <a:xfrm>
                <a:off x="7736790" y="2063156"/>
                <a:ext cx="331438" cy="331436"/>
              </a:xfrm>
              <a:prstGeom prst="ellipse">
                <a:avLst/>
              </a:prstGeom>
              <a:gradFill flip="none" rotWithShape="1">
                <a:gsLst>
                  <a:gs pos="0">
                    <a:srgbClr val="B90B00"/>
                  </a:gs>
                  <a:gs pos="100000">
                    <a:srgbClr val="22284E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2E052C7E-9A9C-4389-A3F9-9CDA0C0F1A5F}"/>
                  </a:ext>
                </a:extLst>
              </p:cNvPr>
              <p:cNvSpPr/>
              <p:nvPr/>
            </p:nvSpPr>
            <p:spPr>
              <a:xfrm flipV="1">
                <a:off x="7825946" y="2152311"/>
                <a:ext cx="153126" cy="15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B22BE5C-DF79-44D5-B0C4-2C8A183A15B3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3D2291-F03F-403E-9FC4-399AD925D0A1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0C2EAD0A-05D0-48F4-96AE-105756EBD1D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4BCE4A-0419-4BCF-8C54-87CF55D086FB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11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194748"/>
            <a:ext cx="3789760" cy="261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B18E12D0-C5BD-4686-B466-452F9011D7AB}"/>
              </a:ext>
            </a:extLst>
          </p:cNvPr>
          <p:cNvSpPr/>
          <p:nvPr/>
        </p:nvSpPr>
        <p:spPr>
          <a:xfrm flipH="1">
            <a:off x="6859904" y="1268830"/>
            <a:ext cx="4640264" cy="4308766"/>
          </a:xfrm>
          <a:custGeom>
            <a:avLst/>
            <a:gdLst>
              <a:gd name="connsiteX0" fmla="*/ 3110358 w 5244139"/>
              <a:gd name="connsiteY0" fmla="*/ 0 h 4308766"/>
              <a:gd name="connsiteX1" fmla="*/ 3110325 w 5244139"/>
              <a:gd name="connsiteY1" fmla="*/ 2 h 4308766"/>
              <a:gd name="connsiteX2" fmla="*/ 0 w 5244139"/>
              <a:gd name="connsiteY2" fmla="*/ 2 h 4308766"/>
              <a:gd name="connsiteX3" fmla="*/ 0 w 5244139"/>
              <a:gd name="connsiteY3" fmla="*/ 4308766 h 4308766"/>
              <a:gd name="connsiteX4" fmla="*/ 3110358 w 5244139"/>
              <a:gd name="connsiteY4" fmla="*/ 4308766 h 4308766"/>
              <a:gd name="connsiteX5" fmla="*/ 3111800 w 5244139"/>
              <a:gd name="connsiteY5" fmla="*/ 4308766 h 4308766"/>
              <a:gd name="connsiteX6" fmla="*/ 3111800 w 5244139"/>
              <a:gd name="connsiteY6" fmla="*/ 4308693 h 4308766"/>
              <a:gd name="connsiteX7" fmla="*/ 3328526 w 5244139"/>
              <a:gd name="connsiteY7" fmla="*/ 4297644 h 4308766"/>
              <a:gd name="connsiteX8" fmla="*/ 5244139 w 5244139"/>
              <a:gd name="connsiteY8" fmla="*/ 2154383 h 4308766"/>
              <a:gd name="connsiteX9" fmla="*/ 3328526 w 5244139"/>
              <a:gd name="connsiteY9" fmla="*/ 11123 h 4308766"/>
              <a:gd name="connsiteX10" fmla="*/ 3111800 w 5244139"/>
              <a:gd name="connsiteY10" fmla="*/ 75 h 4308766"/>
              <a:gd name="connsiteX11" fmla="*/ 3111800 w 5244139"/>
              <a:gd name="connsiteY11" fmla="*/ 2 h 4308766"/>
              <a:gd name="connsiteX12" fmla="*/ 3110392 w 5244139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4139" h="4308766">
                <a:moveTo>
                  <a:pt x="3110358" y="0"/>
                </a:moveTo>
                <a:lnTo>
                  <a:pt x="3110325" y="2"/>
                </a:lnTo>
                <a:lnTo>
                  <a:pt x="0" y="2"/>
                </a:lnTo>
                <a:lnTo>
                  <a:pt x="0" y="4308766"/>
                </a:lnTo>
                <a:lnTo>
                  <a:pt x="3110358" y="4308766"/>
                </a:lnTo>
                <a:lnTo>
                  <a:pt x="3111800" y="4308766"/>
                </a:lnTo>
                <a:lnTo>
                  <a:pt x="3111800" y="4308693"/>
                </a:lnTo>
                <a:lnTo>
                  <a:pt x="3328526" y="4297644"/>
                </a:lnTo>
                <a:cubicBezTo>
                  <a:pt x="4404499" y="4187318"/>
                  <a:pt x="5244139" y="3269853"/>
                  <a:pt x="5244139" y="2154383"/>
                </a:cubicBezTo>
                <a:cubicBezTo>
                  <a:pt x="5244139" y="1038916"/>
                  <a:pt x="4404499" y="121450"/>
                  <a:pt x="3328526" y="11123"/>
                </a:cubicBezTo>
                <a:lnTo>
                  <a:pt x="3111800" y="75"/>
                </a:lnTo>
                <a:lnTo>
                  <a:pt x="3111800" y="2"/>
                </a:lnTo>
                <a:lnTo>
                  <a:pt x="3110392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49" name="Рисунок 48" descr="C:\Users\Alex\Desktop\show\пульты\видеопульт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40" y="1786816"/>
            <a:ext cx="2527935" cy="179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D:\FILES\Реклама\логотип\Логотипы\Для светлого фона\Виртуо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740" y="145300"/>
            <a:ext cx="1822259" cy="43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C:\Users\Alex\Desktop\show\Соло, Виво все\спикер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227">
            <a:off x="9325556" y="3960938"/>
            <a:ext cx="1677570" cy="104479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7ED6DD51-9A92-4A5F-BDFE-760335048E43}"/>
              </a:ext>
            </a:extLst>
          </p:cNvPr>
          <p:cNvSpPr/>
          <p:nvPr/>
        </p:nvSpPr>
        <p:spPr>
          <a:xfrm flipH="1">
            <a:off x="6927494" y="1268830"/>
            <a:ext cx="4572674" cy="4308766"/>
          </a:xfrm>
          <a:custGeom>
            <a:avLst/>
            <a:gdLst>
              <a:gd name="connsiteX0" fmla="*/ 3110358 w 5244139"/>
              <a:gd name="connsiteY0" fmla="*/ 0 h 4308766"/>
              <a:gd name="connsiteX1" fmla="*/ 3110325 w 5244139"/>
              <a:gd name="connsiteY1" fmla="*/ 2 h 4308766"/>
              <a:gd name="connsiteX2" fmla="*/ 0 w 5244139"/>
              <a:gd name="connsiteY2" fmla="*/ 2 h 4308766"/>
              <a:gd name="connsiteX3" fmla="*/ 0 w 5244139"/>
              <a:gd name="connsiteY3" fmla="*/ 4308766 h 4308766"/>
              <a:gd name="connsiteX4" fmla="*/ 3110358 w 5244139"/>
              <a:gd name="connsiteY4" fmla="*/ 4308766 h 4308766"/>
              <a:gd name="connsiteX5" fmla="*/ 3111800 w 5244139"/>
              <a:gd name="connsiteY5" fmla="*/ 4308766 h 4308766"/>
              <a:gd name="connsiteX6" fmla="*/ 3111800 w 5244139"/>
              <a:gd name="connsiteY6" fmla="*/ 4308693 h 4308766"/>
              <a:gd name="connsiteX7" fmla="*/ 3328526 w 5244139"/>
              <a:gd name="connsiteY7" fmla="*/ 4297644 h 4308766"/>
              <a:gd name="connsiteX8" fmla="*/ 5244139 w 5244139"/>
              <a:gd name="connsiteY8" fmla="*/ 2154383 h 4308766"/>
              <a:gd name="connsiteX9" fmla="*/ 3328526 w 5244139"/>
              <a:gd name="connsiteY9" fmla="*/ 11123 h 4308766"/>
              <a:gd name="connsiteX10" fmla="*/ 3111800 w 5244139"/>
              <a:gd name="connsiteY10" fmla="*/ 75 h 4308766"/>
              <a:gd name="connsiteX11" fmla="*/ 3111800 w 5244139"/>
              <a:gd name="connsiteY11" fmla="*/ 2 h 4308766"/>
              <a:gd name="connsiteX12" fmla="*/ 3110392 w 5244139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4139" h="4308766">
                <a:moveTo>
                  <a:pt x="3110358" y="0"/>
                </a:moveTo>
                <a:lnTo>
                  <a:pt x="3110325" y="2"/>
                </a:lnTo>
                <a:lnTo>
                  <a:pt x="0" y="2"/>
                </a:lnTo>
                <a:lnTo>
                  <a:pt x="0" y="4308766"/>
                </a:lnTo>
                <a:lnTo>
                  <a:pt x="3110358" y="4308766"/>
                </a:lnTo>
                <a:lnTo>
                  <a:pt x="3111800" y="4308766"/>
                </a:lnTo>
                <a:lnTo>
                  <a:pt x="3111800" y="4308693"/>
                </a:lnTo>
                <a:lnTo>
                  <a:pt x="3328526" y="4297644"/>
                </a:lnTo>
                <a:cubicBezTo>
                  <a:pt x="4404499" y="4187318"/>
                  <a:pt x="5244139" y="3269853"/>
                  <a:pt x="5244139" y="2154383"/>
                </a:cubicBezTo>
                <a:cubicBezTo>
                  <a:pt x="5244139" y="1038916"/>
                  <a:pt x="4404499" y="121450"/>
                  <a:pt x="3328526" y="11123"/>
                </a:cubicBezTo>
                <a:lnTo>
                  <a:pt x="3111800" y="75"/>
                </a:lnTo>
                <a:lnTo>
                  <a:pt x="3111800" y="2"/>
                </a:lnTo>
                <a:lnTo>
                  <a:pt x="3110392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FE3D83-E5A7-4595-9F89-9E331E0CE4EA}"/>
              </a:ext>
            </a:extLst>
          </p:cNvPr>
          <p:cNvSpPr txBox="1"/>
          <p:nvPr/>
        </p:nvSpPr>
        <p:spPr>
          <a:xfrm>
            <a:off x="3102293" y="260435"/>
            <a:ext cx="5987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Система IP селекторной связи «СОЛО»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1053748" y="2141922"/>
            <a:ext cx="8375545" cy="383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широкая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полоса воспроизводимых частот;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управление через ВЭБ интерфейс;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возможность работы в режиме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оповещения, 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селектора или конференции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режим дуплексный/симплексный;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возможность подключения внешних устройств;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en-US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3D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звук,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псевдо стерео, 3 динамика;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протоколы: SIP 2.0;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сновные и современные кодеки;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питание РоЕ 802.3 или 12 вольт;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габариты 230x150x75 мм без гусиной шеи;</a:t>
            </a:r>
          </a:p>
          <a:p>
            <a:pPr>
              <a:spcBef>
                <a:spcPts val="300"/>
              </a:spcBef>
              <a:buClr>
                <a:srgbClr val="C00000"/>
              </a:buClr>
              <a:buSzPct val="200000"/>
            </a:pP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микрофон гусиная шея либо направленная микрофонная решетка.</a:t>
            </a:r>
            <a:endParaRPr lang="ru-RU" dirty="0">
              <a:latin typeface="Montserrat" panose="000005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4D7627-1E06-4876-B079-33C8700FB9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5373" r="4551" b="5178"/>
          <a:stretch/>
        </p:blipFill>
        <p:spPr bwMode="auto">
          <a:xfrm>
            <a:off x="7700907" y="2458670"/>
            <a:ext cx="1121223" cy="2058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8E9DDD-0C64-4CC8-B613-2BB69AE832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 r="36920" b="9254"/>
          <a:stretch/>
        </p:blipFill>
        <p:spPr>
          <a:xfrm flipH="1">
            <a:off x="9213831" y="1320769"/>
            <a:ext cx="2153472" cy="18964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C2842E-9A7B-4DF7-8BBB-6FB7C8B2E097}"/>
              </a:ext>
            </a:extLst>
          </p:cNvPr>
          <p:cNvSpPr txBox="1"/>
          <p:nvPr/>
        </p:nvSpPr>
        <p:spPr>
          <a:xfrm>
            <a:off x="716318" y="859104"/>
            <a:ext cx="58966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SzPct val="200000"/>
            </a:pP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Система селекторной связи «Соло» </a:t>
            </a:r>
            <a:r>
              <a:rPr lang="ru-RU" dirty="0" smtClean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так же может использоваться в </a:t>
            </a:r>
            <a:r>
              <a:rPr lang="ru-RU" dirty="0"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качестве системы конференцсвязи. 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F913A67-620B-49F2-8FD9-352BF53CF9A9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14D060F-1E90-4022-8314-532DE71A32BB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83C4CBA5-5B24-4BA5-BAF8-B7CCF6210EAA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7CCC6F-8729-4B0A-AD22-56B48C6F1B52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12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7" y="2174633"/>
            <a:ext cx="419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FILES\Реклама\логотип\Логотипы\Для светлого фона\Сол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899" y="138965"/>
            <a:ext cx="1797101" cy="4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F15E354A-5AAC-4F37-9948-C5E8F71B35EE}"/>
              </a:ext>
            </a:extLst>
          </p:cNvPr>
          <p:cNvSpPr/>
          <p:nvPr/>
        </p:nvSpPr>
        <p:spPr>
          <a:xfrm>
            <a:off x="0" y="1274617"/>
            <a:ext cx="4775085" cy="4308766"/>
          </a:xfrm>
          <a:custGeom>
            <a:avLst/>
            <a:gdLst>
              <a:gd name="connsiteX0" fmla="*/ 2641304 w 4775085"/>
              <a:gd name="connsiteY0" fmla="*/ 0 h 4308766"/>
              <a:gd name="connsiteX1" fmla="*/ 2641338 w 4775085"/>
              <a:gd name="connsiteY1" fmla="*/ 2 h 4308766"/>
              <a:gd name="connsiteX2" fmla="*/ 2642746 w 4775085"/>
              <a:gd name="connsiteY2" fmla="*/ 2 h 4308766"/>
              <a:gd name="connsiteX3" fmla="*/ 2642746 w 4775085"/>
              <a:gd name="connsiteY3" fmla="*/ 75 h 4308766"/>
              <a:gd name="connsiteX4" fmla="*/ 2859472 w 4775085"/>
              <a:gd name="connsiteY4" fmla="*/ 11123 h 4308766"/>
              <a:gd name="connsiteX5" fmla="*/ 4775085 w 4775085"/>
              <a:gd name="connsiteY5" fmla="*/ 2154383 h 4308766"/>
              <a:gd name="connsiteX6" fmla="*/ 2859472 w 4775085"/>
              <a:gd name="connsiteY6" fmla="*/ 4297644 h 4308766"/>
              <a:gd name="connsiteX7" fmla="*/ 2642746 w 4775085"/>
              <a:gd name="connsiteY7" fmla="*/ 4308693 h 4308766"/>
              <a:gd name="connsiteX8" fmla="*/ 2642746 w 4775085"/>
              <a:gd name="connsiteY8" fmla="*/ 4308766 h 4308766"/>
              <a:gd name="connsiteX9" fmla="*/ 2641304 w 4775085"/>
              <a:gd name="connsiteY9" fmla="*/ 4308766 h 4308766"/>
              <a:gd name="connsiteX10" fmla="*/ 0 w 4775085"/>
              <a:gd name="connsiteY10" fmla="*/ 4308766 h 4308766"/>
              <a:gd name="connsiteX11" fmla="*/ 0 w 4775085"/>
              <a:gd name="connsiteY11" fmla="*/ 2 h 4308766"/>
              <a:gd name="connsiteX12" fmla="*/ 2641271 w 4775085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75085" h="4308766">
                <a:moveTo>
                  <a:pt x="2641304" y="0"/>
                </a:moveTo>
                <a:lnTo>
                  <a:pt x="2641338" y="2"/>
                </a:lnTo>
                <a:lnTo>
                  <a:pt x="2642746" y="2"/>
                </a:lnTo>
                <a:lnTo>
                  <a:pt x="2642746" y="75"/>
                </a:lnTo>
                <a:lnTo>
                  <a:pt x="2859472" y="11123"/>
                </a:lnTo>
                <a:cubicBezTo>
                  <a:pt x="3935445" y="121449"/>
                  <a:pt x="4775085" y="1038916"/>
                  <a:pt x="4775085" y="2154383"/>
                </a:cubicBezTo>
                <a:cubicBezTo>
                  <a:pt x="4775085" y="3269853"/>
                  <a:pt x="3935445" y="4187318"/>
                  <a:pt x="2859472" y="4297644"/>
                </a:cubicBezTo>
                <a:lnTo>
                  <a:pt x="2642746" y="4308693"/>
                </a:lnTo>
                <a:lnTo>
                  <a:pt x="2642746" y="4308766"/>
                </a:lnTo>
                <a:lnTo>
                  <a:pt x="2641304" y="4308766"/>
                </a:lnTo>
                <a:lnTo>
                  <a:pt x="0" y="4308766"/>
                </a:lnTo>
                <a:lnTo>
                  <a:pt x="0" y="2"/>
                </a:lnTo>
                <a:lnTo>
                  <a:pt x="2641271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FE3D83-E5A7-4595-9F89-9E331E0CE4EA}"/>
              </a:ext>
            </a:extLst>
          </p:cNvPr>
          <p:cNvSpPr txBox="1"/>
          <p:nvPr/>
        </p:nvSpPr>
        <p:spPr>
          <a:xfrm>
            <a:off x="579395" y="260435"/>
            <a:ext cx="9552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Устройство переговорное диспетчерской связи и аварийного </a:t>
            </a:r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вызова «ВИВО»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5338157" y="2977690"/>
            <a:ext cx="6608326" cy="329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минимальное время включение тревоги;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мгновенная связь с оперативными службами;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управление через </a:t>
            </a:r>
            <a:r>
              <a:rPr lang="en-US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WEB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 интерфейс;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возможность работы в режиме селектора;</a:t>
            </a:r>
          </a:p>
          <a:p>
            <a:pPr>
              <a:lnSpc>
                <a:spcPct val="105000"/>
              </a:lnSpc>
            </a:pPr>
            <a:r>
              <a:rPr lang="ru-RU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д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уплексный режим разговора;</a:t>
            </a:r>
            <a:endParaRPr lang="ru-RU" sz="1800" dirty="0">
              <a:latin typeface="Montserrat" panose="00000500000000000000" pitchFamily="2" charset="-52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управление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внешними устройствами;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регулировка уровня громкости динамика;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протокол SIP 2.0;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питание РоЕ 802.3;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габариты 110x80x40 мм;</a:t>
            </a:r>
          </a:p>
          <a:p>
            <a:pPr>
              <a:lnSpc>
                <a:spcPct val="105000"/>
              </a:lnSpc>
            </a:pP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цвет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корпуса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изготавливается по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anose="020B0604020202020204" pitchFamily="34" charset="0"/>
              </a:rPr>
              <a:t>заказу.</a:t>
            </a:r>
            <a:endParaRPr lang="ru-RU" sz="1800" dirty="0">
              <a:latin typeface="Montserrat" panose="00000500000000000000" pitchFamily="2" charset="-52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C2842E-9A7B-4DF7-8BBB-6FB7C8B2E097}"/>
              </a:ext>
            </a:extLst>
          </p:cNvPr>
          <p:cNvSpPr txBox="1"/>
          <p:nvPr/>
        </p:nvSpPr>
        <p:spPr>
          <a:xfrm>
            <a:off x="3291840" y="924314"/>
            <a:ext cx="85416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Система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оперативной связи Виво позволяет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сделать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мгновенный 	вызов или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вызвать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различные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оперативные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	службы 			аварийного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реагирования на поступивший сигнал. </a:t>
            </a:r>
          </a:p>
          <a:p>
            <a:pPr algn="just"/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		Есть различные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возможности оповещения:</a:t>
            </a:r>
          </a:p>
          <a:p>
            <a:pPr marL="2114550" lvl="4" indent="-285750" algn="just">
              <a:buFontTx/>
              <a:buChar char="-"/>
            </a:pPr>
            <a:r>
              <a:rPr lang="ru-RU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</a:t>
            </a:r>
            <a:r>
              <a:rPr lang="ru-RU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бычный или аварийный вызов;</a:t>
            </a:r>
          </a:p>
          <a:p>
            <a:pPr marL="2114550" lvl="4" indent="-285750" algn="just">
              <a:buFontTx/>
              <a:buChar char="-"/>
            </a:pPr>
            <a:r>
              <a:rPr lang="ru-RU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разговор </a:t>
            </a:r>
            <a:r>
              <a:rPr lang="ru-RU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 оперативной службой</a:t>
            </a:r>
            <a:r>
              <a:rPr lang="ru-RU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pPr lvl="4" algn="just"/>
            <a:r>
              <a:rPr lang="ru-RU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- только </a:t>
            </a:r>
            <a:r>
              <a:rPr lang="ru-RU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включение тревоги;</a:t>
            </a:r>
          </a:p>
          <a:p>
            <a:pPr marL="2114550" lvl="4" indent="-285750" algn="just">
              <a:buFontTx/>
              <a:buChar char="-"/>
            </a:pPr>
            <a:endParaRPr lang="ru-RU" dirty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8305F0-5E06-4851-97BB-99116DDF7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5" y="1939977"/>
            <a:ext cx="3124254" cy="304295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F2CAA84-E69A-4E40-B98C-D1F9DFEC036C}"/>
              </a:ext>
            </a:extLst>
          </p:cNvPr>
          <p:cNvGrpSpPr/>
          <p:nvPr/>
        </p:nvGrpSpPr>
        <p:grpSpPr>
          <a:xfrm>
            <a:off x="11669483" y="3452426"/>
            <a:ext cx="309687" cy="3308467"/>
            <a:chOff x="11669483" y="3377502"/>
            <a:chExt cx="309687" cy="330846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7CAE12C-678E-4CB2-8CE5-1A6C25C0EF2F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1AE3CF83-36B3-4320-B230-E95A3FCEDBE9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82969E6-1912-47D9-B545-912689B0406D}"/>
                </a:ext>
              </a:extLst>
            </p:cNvPr>
            <p:cNvSpPr txBox="1"/>
            <p:nvPr/>
          </p:nvSpPr>
          <p:spPr>
            <a:xfrm rot="5400000">
              <a:off x="11629389" y="6368875"/>
              <a:ext cx="3571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13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61" y="2977690"/>
            <a:ext cx="381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FILES\Реклама\логотип\Логотипы\Для светлого фона\Ви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528" y="192206"/>
            <a:ext cx="1782471" cy="4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26723D85-1B57-413D-9667-5EC17556D723}"/>
              </a:ext>
            </a:extLst>
          </p:cNvPr>
          <p:cNvSpPr/>
          <p:nvPr/>
        </p:nvSpPr>
        <p:spPr>
          <a:xfrm flipH="1">
            <a:off x="6859904" y="1522762"/>
            <a:ext cx="4640264" cy="4308766"/>
          </a:xfrm>
          <a:custGeom>
            <a:avLst/>
            <a:gdLst>
              <a:gd name="connsiteX0" fmla="*/ 3110358 w 5244139"/>
              <a:gd name="connsiteY0" fmla="*/ 0 h 4308766"/>
              <a:gd name="connsiteX1" fmla="*/ 3110325 w 5244139"/>
              <a:gd name="connsiteY1" fmla="*/ 2 h 4308766"/>
              <a:gd name="connsiteX2" fmla="*/ 0 w 5244139"/>
              <a:gd name="connsiteY2" fmla="*/ 2 h 4308766"/>
              <a:gd name="connsiteX3" fmla="*/ 0 w 5244139"/>
              <a:gd name="connsiteY3" fmla="*/ 4308766 h 4308766"/>
              <a:gd name="connsiteX4" fmla="*/ 3110358 w 5244139"/>
              <a:gd name="connsiteY4" fmla="*/ 4308766 h 4308766"/>
              <a:gd name="connsiteX5" fmla="*/ 3111800 w 5244139"/>
              <a:gd name="connsiteY5" fmla="*/ 4308766 h 4308766"/>
              <a:gd name="connsiteX6" fmla="*/ 3111800 w 5244139"/>
              <a:gd name="connsiteY6" fmla="*/ 4308693 h 4308766"/>
              <a:gd name="connsiteX7" fmla="*/ 3328526 w 5244139"/>
              <a:gd name="connsiteY7" fmla="*/ 4297644 h 4308766"/>
              <a:gd name="connsiteX8" fmla="*/ 5244139 w 5244139"/>
              <a:gd name="connsiteY8" fmla="*/ 2154383 h 4308766"/>
              <a:gd name="connsiteX9" fmla="*/ 3328526 w 5244139"/>
              <a:gd name="connsiteY9" fmla="*/ 11123 h 4308766"/>
              <a:gd name="connsiteX10" fmla="*/ 3111800 w 5244139"/>
              <a:gd name="connsiteY10" fmla="*/ 75 h 4308766"/>
              <a:gd name="connsiteX11" fmla="*/ 3111800 w 5244139"/>
              <a:gd name="connsiteY11" fmla="*/ 2 h 4308766"/>
              <a:gd name="connsiteX12" fmla="*/ 3110392 w 5244139"/>
              <a:gd name="connsiteY12" fmla="*/ 2 h 43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4139" h="4308766">
                <a:moveTo>
                  <a:pt x="3110358" y="0"/>
                </a:moveTo>
                <a:lnTo>
                  <a:pt x="3110325" y="2"/>
                </a:lnTo>
                <a:lnTo>
                  <a:pt x="0" y="2"/>
                </a:lnTo>
                <a:lnTo>
                  <a:pt x="0" y="4308766"/>
                </a:lnTo>
                <a:lnTo>
                  <a:pt x="3110358" y="4308766"/>
                </a:lnTo>
                <a:lnTo>
                  <a:pt x="3111800" y="4308766"/>
                </a:lnTo>
                <a:lnTo>
                  <a:pt x="3111800" y="4308693"/>
                </a:lnTo>
                <a:lnTo>
                  <a:pt x="3328526" y="4297644"/>
                </a:lnTo>
                <a:cubicBezTo>
                  <a:pt x="4404499" y="4187318"/>
                  <a:pt x="5244139" y="3269853"/>
                  <a:pt x="5244139" y="2154383"/>
                </a:cubicBezTo>
                <a:cubicBezTo>
                  <a:pt x="5244139" y="1038916"/>
                  <a:pt x="4404499" y="121450"/>
                  <a:pt x="3328526" y="11123"/>
                </a:cubicBezTo>
                <a:lnTo>
                  <a:pt x="3111800" y="75"/>
                </a:lnTo>
                <a:lnTo>
                  <a:pt x="3111800" y="2"/>
                </a:lnTo>
                <a:lnTo>
                  <a:pt x="3110392" y="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lumMod val="100000"/>
                  <a:alpha val="50000"/>
                </a:srgbClr>
              </a:gs>
              <a:gs pos="100000">
                <a:srgbClr val="22284E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22" name="Рисунок 21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79">
            <a:off x="8903507" y="1691213"/>
            <a:ext cx="2388235" cy="2306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85857D-B9EE-4A27-B825-D345FCE228C5}"/>
              </a:ext>
            </a:extLst>
          </p:cNvPr>
          <p:cNvSpPr txBox="1"/>
          <p:nvPr/>
        </p:nvSpPr>
        <p:spPr>
          <a:xfrm>
            <a:off x="848353" y="1122130"/>
            <a:ext cx="65326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Помимо вышеперечисленных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систем и устройств обеспечения работы СЦ,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также должны быть предусмотрены 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устройства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громкоговорящей связи, которые позволяют решать </a:t>
            </a:r>
            <a:endParaRPr lang="ru-RU" sz="1800" dirty="0" smtClean="0">
              <a:latin typeface="Montserrat" panose="00000500000000000000" pitchFamily="2" charset="-52"/>
              <a:ea typeface="Roboto" panose="02000000000000000000" pitchFamily="2" charset="0"/>
              <a:cs typeface="Arial" pitchFamily="34" charset="0"/>
            </a:endParaRPr>
          </a:p>
          <a:p>
            <a:pPr algn="just" defTabSz="0"/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несколько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оперативных задач: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FBF9961-6EB2-48CD-85DD-91CD9ED94A42}"/>
              </a:ext>
            </a:extLst>
          </p:cNvPr>
          <p:cNvGrpSpPr/>
          <p:nvPr/>
        </p:nvGrpSpPr>
        <p:grpSpPr>
          <a:xfrm>
            <a:off x="11671393" y="3452426"/>
            <a:ext cx="307777" cy="3405574"/>
            <a:chOff x="11671393" y="3377502"/>
            <a:chExt cx="307777" cy="34055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FA7C71-F4B8-4F46-BFC6-715229AE78B7}"/>
                </a:ext>
              </a:extLst>
            </p:cNvPr>
            <p:cNvSpPr txBox="1"/>
            <p:nvPr/>
          </p:nvSpPr>
          <p:spPr>
            <a:xfrm rot="5400000">
              <a:off x="11349029" y="5836678"/>
              <a:ext cx="95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B90B00"/>
                  </a:solidFill>
                  <a:latin typeface="Century Gothic" panose="020B0502020202020204" pitchFamily="34" charset="0"/>
                </a:rPr>
                <a:t>интеком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610F8D-8063-428E-A9A3-D9EAB809B20E}"/>
                </a:ext>
              </a:extLst>
            </p:cNvPr>
            <p:cNvCxnSpPr>
              <a:cxnSpLocks/>
            </p:cNvCxnSpPr>
            <p:nvPr/>
          </p:nvCxnSpPr>
          <p:spPr>
            <a:xfrm>
              <a:off x="11825282" y="3377502"/>
              <a:ext cx="0" cy="213045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A248B9-9E74-43AE-9804-AAEFE940EC63}"/>
                </a:ext>
              </a:extLst>
            </p:cNvPr>
            <p:cNvSpPr txBox="1"/>
            <p:nvPr/>
          </p:nvSpPr>
          <p:spPr>
            <a:xfrm rot="5400000">
              <a:off x="11598133" y="6417428"/>
              <a:ext cx="45429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B90B00"/>
                  </a:solidFill>
                  <a:latin typeface="Montserrat" panose="00000500000000000000" pitchFamily="2" charset="-52"/>
                </a:rPr>
                <a:t>14</a:t>
              </a:r>
              <a:endParaRPr lang="ru-RU" sz="1200" dirty="0">
                <a:solidFill>
                  <a:srgbClr val="B90B00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34B506-1B6F-4D91-A76A-73E198AD3D9C}"/>
              </a:ext>
            </a:extLst>
          </p:cNvPr>
          <p:cNvSpPr txBox="1"/>
          <p:nvPr/>
        </p:nvSpPr>
        <p:spPr>
          <a:xfrm>
            <a:off x="2720040" y="260435"/>
            <a:ext cx="6751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Устройство </a:t>
            </a:r>
            <a:r>
              <a:rPr lang="ru-RU" sz="20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громкоговорящей связи и оповещения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0B517A-929B-4745-A4C7-7C22D1234F9C}"/>
              </a:ext>
            </a:extLst>
          </p:cNvPr>
          <p:cNvSpPr txBox="1"/>
          <p:nvPr/>
        </p:nvSpPr>
        <p:spPr>
          <a:xfrm>
            <a:off x="1184942" y="2932628"/>
            <a:ext cx="56635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0"/>
            <a:r>
              <a:rPr lang="ru-RU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д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оведение общей информации </a:t>
            </a:r>
            <a:r>
              <a:rPr lang="ru-RU" sz="1800" dirty="0" smtClean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до всех  сотрудников</a:t>
            </a:r>
            <a:r>
              <a:rPr lang="ru-RU" sz="1800" dirty="0" smtClean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СЦ;</a:t>
            </a:r>
          </a:p>
          <a:p>
            <a:pPr algn="just" defTabSz="0"/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доведение информации до требуемого сотрудника, по каким-то причинам отошедшего с постоянного рабочего места;</a:t>
            </a:r>
          </a:p>
          <a:p>
            <a:pPr algn="just" defTabSz="0"/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доведение до персонала аварийных сигналов и тревожной </a:t>
            </a:r>
            <a:r>
              <a:rPr lang="ru-RU" sz="18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информации в случае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Montserrat" panose="00000500000000000000" pitchFamily="2" charset="-52"/>
                <a:ea typeface="Roboto" panose="02000000000000000000" pitchFamily="2" charset="0"/>
                <a:cs typeface="Arial" pitchFamily="34" charset="0"/>
              </a:rPr>
              <a:t>возникновения внештатной ситуации.  </a:t>
            </a:r>
          </a:p>
        </p:txBody>
      </p:sp>
      <p:pic>
        <p:nvPicPr>
          <p:cNvPr id="21" name="Рисунок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35" y="2466538"/>
            <a:ext cx="2451100" cy="259143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5AB9CAB-68E3-44A6-8FA7-5E7ACE7B679D}"/>
              </a:ext>
            </a:extLst>
          </p:cNvPr>
          <p:cNvGrpSpPr/>
          <p:nvPr/>
        </p:nvGrpSpPr>
        <p:grpSpPr>
          <a:xfrm>
            <a:off x="842075" y="4342701"/>
            <a:ext cx="331438" cy="331436"/>
            <a:chOff x="853504" y="5858111"/>
            <a:chExt cx="331438" cy="331436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05EAAB9-0878-4983-9492-EC00F476FF7F}"/>
                </a:ext>
              </a:extLst>
            </p:cNvPr>
            <p:cNvSpPr/>
            <p:nvPr/>
          </p:nvSpPr>
          <p:spPr>
            <a:xfrm>
              <a:off x="853504" y="5858111"/>
              <a:ext cx="331438" cy="331436"/>
            </a:xfrm>
            <a:prstGeom prst="ellipse">
              <a:avLst/>
            </a:prstGeom>
            <a:gradFill flip="none" rotWithShape="1">
              <a:gsLst>
                <a:gs pos="0">
                  <a:srgbClr val="B90B00"/>
                </a:gs>
                <a:gs pos="100000">
                  <a:srgbClr val="22284E"/>
                </a:gs>
              </a:gsLst>
              <a:lin ang="27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1529B57-7D61-4D74-B361-CE53C70F6A97}"/>
                </a:ext>
              </a:extLst>
            </p:cNvPr>
            <p:cNvSpPr/>
            <p:nvPr/>
          </p:nvSpPr>
          <p:spPr>
            <a:xfrm flipV="1">
              <a:off x="942660" y="5947266"/>
              <a:ext cx="153126" cy="15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7557436-DC2D-4E23-AC0C-4CECEF5B57DD}"/>
              </a:ext>
            </a:extLst>
          </p:cNvPr>
          <p:cNvGrpSpPr/>
          <p:nvPr/>
        </p:nvGrpSpPr>
        <p:grpSpPr>
          <a:xfrm>
            <a:off x="842075" y="3511427"/>
            <a:ext cx="331438" cy="331436"/>
            <a:chOff x="853504" y="5858111"/>
            <a:chExt cx="331438" cy="331436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D1928F02-7A2F-4A37-9C42-642A18C6DBB8}"/>
                </a:ext>
              </a:extLst>
            </p:cNvPr>
            <p:cNvSpPr/>
            <p:nvPr/>
          </p:nvSpPr>
          <p:spPr>
            <a:xfrm>
              <a:off x="853504" y="5858111"/>
              <a:ext cx="331438" cy="331436"/>
            </a:xfrm>
            <a:prstGeom prst="ellipse">
              <a:avLst/>
            </a:prstGeom>
            <a:gradFill flip="none" rotWithShape="1">
              <a:gsLst>
                <a:gs pos="0">
                  <a:srgbClr val="B90B00"/>
                </a:gs>
                <a:gs pos="100000">
                  <a:srgbClr val="22284E"/>
                </a:gs>
              </a:gsLst>
              <a:lin ang="27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9F192D45-FB5B-4167-BCB6-E180E7F5607B}"/>
                </a:ext>
              </a:extLst>
            </p:cNvPr>
            <p:cNvSpPr/>
            <p:nvPr/>
          </p:nvSpPr>
          <p:spPr>
            <a:xfrm flipV="1">
              <a:off x="942660" y="5947266"/>
              <a:ext cx="153126" cy="15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167901E-B309-4613-98A7-46422C38AC1D}"/>
              </a:ext>
            </a:extLst>
          </p:cNvPr>
          <p:cNvGrpSpPr/>
          <p:nvPr/>
        </p:nvGrpSpPr>
        <p:grpSpPr>
          <a:xfrm>
            <a:off x="842075" y="2966482"/>
            <a:ext cx="331438" cy="331436"/>
            <a:chOff x="853504" y="5858111"/>
            <a:chExt cx="331438" cy="331436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739C9D11-2260-4AF4-A87D-843012ED2F86}"/>
                </a:ext>
              </a:extLst>
            </p:cNvPr>
            <p:cNvSpPr/>
            <p:nvPr/>
          </p:nvSpPr>
          <p:spPr>
            <a:xfrm>
              <a:off x="853504" y="5858111"/>
              <a:ext cx="331438" cy="331436"/>
            </a:xfrm>
            <a:prstGeom prst="ellipse">
              <a:avLst/>
            </a:prstGeom>
            <a:gradFill flip="none" rotWithShape="1">
              <a:gsLst>
                <a:gs pos="0">
                  <a:srgbClr val="B90B00"/>
                </a:gs>
                <a:gs pos="100000">
                  <a:srgbClr val="22284E"/>
                </a:gs>
              </a:gsLst>
              <a:lin ang="27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36C9F8E-244F-4E33-ABEF-2F9B8CE1D6ED}"/>
                </a:ext>
              </a:extLst>
            </p:cNvPr>
            <p:cNvSpPr/>
            <p:nvPr/>
          </p:nvSpPr>
          <p:spPr>
            <a:xfrm flipV="1">
              <a:off x="942660" y="5947266"/>
              <a:ext cx="153126" cy="15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170" name="Picture 2" descr="D:\FILES\Реклама\логотип\Логотипы\Для светлого фона\Аккор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214" y="202255"/>
            <a:ext cx="1782680" cy="4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720" y="387178"/>
            <a:ext cx="6279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Система комплексного мониторинга и </a:t>
            </a:r>
          </a:p>
          <a:p>
            <a:pPr algn="ctr"/>
            <a:r>
              <a:rPr lang="ru-RU" sz="28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управления «Алькор-М»</a:t>
            </a:r>
          </a:p>
        </p:txBody>
      </p:sp>
    </p:spTree>
    <p:extLst>
      <p:ext uri="{BB962C8B-B14F-4D97-AF65-F5344CB8AC3E}">
        <p14:creationId xmlns:p14="http://schemas.microsoft.com/office/powerpoint/2010/main" val="1635883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34B506-1B6F-4D91-A76A-73E198AD3D9C}"/>
              </a:ext>
            </a:extLst>
          </p:cNvPr>
          <p:cNvSpPr txBox="1"/>
          <p:nvPr/>
        </p:nvSpPr>
        <p:spPr>
          <a:xfrm>
            <a:off x="1111910" y="406621"/>
            <a:ext cx="1014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Преимущество применения УПАТС «Плагин»</a:t>
            </a:r>
            <a:endParaRPr lang="ru-RU" sz="20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4B506-1B6F-4D91-A76A-73E198AD3D9C}"/>
              </a:ext>
            </a:extLst>
          </p:cNvPr>
          <p:cNvSpPr txBox="1"/>
          <p:nvPr/>
        </p:nvSpPr>
        <p:spPr>
          <a:xfrm>
            <a:off x="1111910" y="1114507"/>
            <a:ext cx="104241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Возможность реализации любого функционала и сценария связи на российских предприятиях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Возможность реализации на существующих системах связи современных коммуникационных решений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Отсутствие привязки к конкретному типу </a:t>
            </a: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производителя процессора или сервера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Применение программного обеспечения с открытым исходным кодом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Отсутствие лицензий производителя на поставляемые </a:t>
            </a:r>
            <a:r>
              <a:rPr lang="ru-RU" sz="14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продукты </a:t>
            </a: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собственной </a:t>
            </a:r>
            <a:r>
              <a:rPr lang="ru-RU" sz="1400" dirty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разработки </a:t>
            </a: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Невозможность взлома программного обеспечения оконечного оборудования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Производство печатных плат, литье корпусов на российских предприятиях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Montserrat Medium" pitchFamily="50" charset="-52"/>
              </a:rPr>
              <a:t>ПО полностью разработано в России и зарегистрировано в </a:t>
            </a:r>
            <a:r>
              <a:rPr lang="ru-RU" sz="1400" dirty="0" smtClean="0">
                <a:latin typeface="Montserrat Medium" pitchFamily="50" charset="-52"/>
              </a:rPr>
              <a:t>ЕРРП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Montserrat Medium" pitchFamily="50" charset="-52"/>
                <a:ea typeface="Open Sans" panose="020B0606030504020204" pitchFamily="34" charset="0"/>
                <a:cs typeface="Open Sans" panose="020B0606030504020204" pitchFamily="34" charset="0"/>
              </a:rPr>
              <a:t>Гарантийное обязательства на производимое оборудование до семи лет</a:t>
            </a:r>
          </a:p>
        </p:txBody>
      </p:sp>
      <p:pic>
        <p:nvPicPr>
          <p:cNvPr id="10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49" y="3411428"/>
            <a:ext cx="2140501" cy="31659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177" y="3114136"/>
            <a:ext cx="2484407" cy="34586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34B506-1B6F-4D91-A76A-73E198AD3D9C}"/>
              </a:ext>
            </a:extLst>
          </p:cNvPr>
          <p:cNvSpPr txBox="1"/>
          <p:nvPr/>
        </p:nvSpPr>
        <p:spPr>
          <a:xfrm>
            <a:off x="4720015" y="3411428"/>
            <a:ext cx="4000842" cy="314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ПАО Россети: МЭС Юга, МЭС Центра, МРСК Северо-Запад, МЭС Сибири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ПАО Газпром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НК Роснефть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АО Связьтранснефть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ГУП Метрополитен СПб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АО Звездочка</a:t>
            </a:r>
          </a:p>
          <a:p>
            <a:pPr algn="just">
              <a:lnSpc>
                <a:spcPts val="1680"/>
              </a:lnSpc>
            </a:pPr>
            <a:endParaRPr lang="ru-RU" sz="1400" dirty="0" smtClean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Государственный Эрмитаж</a:t>
            </a:r>
            <a:endParaRPr lang="ru-RU" sz="1400" dirty="0"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 descr="https://s.rbk.ru/v1_companies_s3/resized/1200xH/media/trademarks/66bbdc0d-2dcd-492d-9d71-922517f0cb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22" y="3429000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w7.pngwing.com/pngs/526/893/png-transparent-russia-gazprom-neft-business-logo-russia-text-world-drilling-ri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85" y="3965871"/>
            <a:ext cx="467995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85" y="4430260"/>
            <a:ext cx="5143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65" y="4983653"/>
            <a:ext cx="11112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on24.media/wp-content/uploads/2021/08/metro2280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13" y="5326830"/>
            <a:ext cx="308893" cy="22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www.amfr.ru/upload/iblock/a8e/zvezdochk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13" y="5749234"/>
            <a:ext cx="292383" cy="29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upload.wikimedia.org/wikipedia/zh/thumb/3/38/Hermitage_Museum.svg/440px-Hermitage_Museum.svg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81" y="6192563"/>
            <a:ext cx="219885" cy="294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1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720" y="387178"/>
            <a:ext cx="6279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Система комплексного мониторинга и </a:t>
            </a:r>
          </a:p>
          <a:p>
            <a:pPr algn="ctr"/>
            <a:r>
              <a:rPr lang="ru-RU" sz="28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управления «Алькор-М»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5" y="1426047"/>
            <a:ext cx="4980711" cy="36933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79714" y="1727492"/>
            <a:ext cx="6096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 indent="-749300" algn="ctr"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круглосуточный контроль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систем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 объекта (видео,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СКУД,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оповещение,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АПС,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охранная сигнализация и другие). </a:t>
            </a:r>
          </a:p>
          <a:p>
            <a:pPr marL="449580" indent="-749300" algn="ctr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Особенностью программно-аппаратного комплекса является возможность замкнуть в единое информационное пространство разрозненные элементы систем безопасности, установленные на объекте.</a:t>
            </a:r>
          </a:p>
          <a:p>
            <a:pPr marL="449580" indent="-749300" algn="ctr"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Дежурный оператор и группы реагирования получают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в личном кабинете, в режиме реального времени просматривать и управлять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системами, установленными на объекте,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получать актуальную информацию о работе оборудования,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выгружать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статистические данные.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416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4945" y="151237"/>
            <a:ext cx="596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недостатки современных систем безопасности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7763" y="534421"/>
            <a:ext cx="551958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Основной недостаток современных систем безопасности заключается в том, что на объект устанавливается оборудование </a:t>
            </a:r>
            <a:r>
              <a:rPr lang="ru-RU" dirty="0" smtClean="0"/>
              <a:t>различных </a:t>
            </a:r>
            <a:r>
              <a:rPr lang="ru-RU" dirty="0"/>
              <a:t>производителей.</a:t>
            </a:r>
          </a:p>
          <a:p>
            <a:endParaRPr lang="ru-RU" dirty="0"/>
          </a:p>
          <a:p>
            <a:r>
              <a:rPr lang="ru-RU" dirty="0"/>
              <a:t>Каждый производитель использует для </a:t>
            </a:r>
            <a:r>
              <a:rPr lang="ru-RU" dirty="0" smtClean="0"/>
              <a:t>работы оборудования </a:t>
            </a:r>
            <a:r>
              <a:rPr lang="ru-RU" dirty="0"/>
              <a:t>свои протоколы, алгоритмы включения/переключения, схемы коммутации. </a:t>
            </a:r>
          </a:p>
          <a:p>
            <a:endParaRPr lang="ru-RU" dirty="0"/>
          </a:p>
          <a:p>
            <a:r>
              <a:rPr lang="ru-RU" dirty="0"/>
              <a:t>Программное обеспечение каждой из установленных систем работает отдельно, только на своей платформе, и передаёт данные только в свой собственный интерфейс управления.</a:t>
            </a:r>
          </a:p>
          <a:p>
            <a:endParaRPr lang="ru-RU" dirty="0"/>
          </a:p>
          <a:p>
            <a:r>
              <a:rPr lang="ru-RU" dirty="0"/>
              <a:t>Каждая из установленных на объекте систем безопасности </a:t>
            </a:r>
            <a:r>
              <a:rPr lang="ru-RU" dirty="0" smtClean="0"/>
              <a:t>не </a:t>
            </a:r>
            <a:r>
              <a:rPr lang="ru-RU" dirty="0"/>
              <a:t>имеет единого интерфейса управления и мониторинга. </a:t>
            </a:r>
          </a:p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«</a:t>
            </a:r>
            <a:r>
              <a:rPr lang="ru-R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Алькор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своей целью ставит интеграцию любого оборудования в единый интерфейс управления и мониторинга без изменения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конфигураций существующих систем.  </a:t>
            </a: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" y="1041137"/>
            <a:ext cx="6090292" cy="43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58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3460" y="191062"/>
            <a:ext cx="604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Текущая обстановка в современных центрах мониторинга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9528" y="648790"/>
            <a:ext cx="60178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Современное программное </a:t>
            </a:r>
            <a:r>
              <a:rPr lang="ru-RU" dirty="0" smtClean="0"/>
              <a:t>обеспечение, </a:t>
            </a:r>
            <a:r>
              <a:rPr lang="ru-RU" dirty="0"/>
              <a:t>установленное в крупных центрах </a:t>
            </a:r>
            <a:r>
              <a:rPr lang="ru-RU" dirty="0" smtClean="0"/>
              <a:t>мониторинга, </a:t>
            </a:r>
            <a:r>
              <a:rPr lang="ru-RU" dirty="0"/>
              <a:t>в большинстве случаев выглядит как огромный набор функций.</a:t>
            </a:r>
          </a:p>
          <a:p>
            <a:endParaRPr lang="ru-RU" dirty="0"/>
          </a:p>
          <a:p>
            <a:r>
              <a:rPr lang="ru-RU" dirty="0"/>
              <a:t>Диспетчера одновременно должны </a:t>
            </a:r>
            <a:r>
              <a:rPr lang="ru-RU" dirty="0" smtClean="0"/>
              <a:t>контролировать несколько </a:t>
            </a:r>
            <a:r>
              <a:rPr lang="ru-RU" dirty="0"/>
              <a:t>мониторов, иметь под рукой </a:t>
            </a:r>
            <a:r>
              <a:rPr lang="ru-RU" dirty="0" smtClean="0"/>
              <a:t>более трёх </a:t>
            </a:r>
            <a:r>
              <a:rPr lang="ru-RU" dirty="0"/>
              <a:t>телефонов, вести различные журналы. </a:t>
            </a:r>
            <a:r>
              <a:rPr lang="ru-RU" dirty="0" smtClean="0"/>
              <a:t>2-3 человека обрабатывают </a:t>
            </a:r>
            <a:r>
              <a:rPr lang="ru-RU" dirty="0"/>
              <a:t>большой объём информации, который выдаётся из разных систем.</a:t>
            </a:r>
          </a:p>
          <a:p>
            <a:endParaRPr lang="ru-RU" dirty="0"/>
          </a:p>
          <a:p>
            <a:r>
              <a:rPr lang="ru-RU" dirty="0"/>
              <a:t>Это несёт за собой </a:t>
            </a:r>
            <a:r>
              <a:rPr lang="ru-RU" dirty="0" smtClean="0"/>
              <a:t>следующие </a:t>
            </a:r>
            <a:r>
              <a:rPr lang="ru-RU" dirty="0"/>
              <a:t>проблемы: диспетчера не справляются с возросшей информационной нагрузкой, увеличивается время обработки информации, но самое </a:t>
            </a:r>
            <a:r>
              <a:rPr lang="ru-RU" dirty="0" smtClean="0"/>
              <a:t>главное, из-за </a:t>
            </a:r>
            <a:r>
              <a:rPr lang="ru-RU" dirty="0"/>
              <a:t>отсутствия единой платформы выдачи информации у всех экстренных служб, происходит колоссальная задержка в действиях при чрезвычайных ситуациях.</a:t>
            </a:r>
          </a:p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задачи «Алькор-М» входит создание единой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экосистемы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получения информации. При таком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подходе,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карточка объекта становится «Координационным центром» для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 управления.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98" y="1143673"/>
            <a:ext cx="6187494" cy="41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61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0549" y="279458"/>
            <a:ext cx="507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собственной платформы мониторинга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4310" y="928248"/>
            <a:ext cx="57838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Платформа разработана на основе собственного многолетнего опыта </a:t>
            </a:r>
            <a:r>
              <a:rPr lang="ru-RU" dirty="0"/>
              <a:t>работы в сфере </a:t>
            </a:r>
            <a:r>
              <a:rPr lang="ru-RU" dirty="0" smtClean="0"/>
              <a:t>безопасности, </a:t>
            </a:r>
            <a:r>
              <a:rPr lang="ru-RU" dirty="0"/>
              <a:t>опираясь на </a:t>
            </a:r>
            <a:r>
              <a:rPr lang="ru-RU" dirty="0" smtClean="0"/>
              <a:t>рекомендации профильных структур.</a:t>
            </a:r>
          </a:p>
          <a:p>
            <a:endParaRPr lang="ru-RU" dirty="0"/>
          </a:p>
          <a:p>
            <a:r>
              <a:rPr lang="ru-RU" dirty="0" smtClean="0"/>
              <a:t>Системы </a:t>
            </a:r>
            <a:r>
              <a:rPr lang="ru-RU" dirty="0"/>
              <a:t>безопасности </a:t>
            </a:r>
            <a:r>
              <a:rPr lang="ru-RU" dirty="0" smtClean="0"/>
              <a:t>малоэффективны без последующего </a:t>
            </a:r>
            <a:r>
              <a:rPr lang="ru-RU" dirty="0"/>
              <a:t>реагирования. Поэтому единая платформа управления данными с объектов была </a:t>
            </a:r>
            <a:r>
              <a:rPr lang="ru-RU" dirty="0" smtClean="0"/>
              <a:t>выведена </a:t>
            </a:r>
            <a:r>
              <a:rPr lang="ru-RU" dirty="0"/>
              <a:t>в экстренные службы области, для </a:t>
            </a:r>
            <a:r>
              <a:rPr lang="ru-RU" dirty="0" smtClean="0"/>
              <a:t>оперативного </a:t>
            </a:r>
            <a:r>
              <a:rPr lang="ru-RU" dirty="0"/>
              <a:t>получения информации с объектов и принятия решений на основе реальных данных.</a:t>
            </a:r>
          </a:p>
          <a:p>
            <a:endParaRPr lang="ru-RU" dirty="0"/>
          </a:p>
          <a:p>
            <a:r>
              <a:rPr lang="ru-RU" dirty="0"/>
              <a:t>Доступ к платформе имеет </a:t>
            </a:r>
            <a:r>
              <a:rPr lang="ru-RU" dirty="0" smtClean="0"/>
              <a:t>руководитель </a:t>
            </a:r>
            <a:r>
              <a:rPr lang="ru-RU" dirty="0"/>
              <a:t>учреждения, который в режиме реального времени </a:t>
            </a:r>
            <a:r>
              <a:rPr lang="ru-RU" dirty="0" smtClean="0"/>
              <a:t>производит </a:t>
            </a:r>
            <a:r>
              <a:rPr lang="ru-RU" dirty="0"/>
              <a:t>мониторинг и фактически </a:t>
            </a:r>
            <a:r>
              <a:rPr lang="ru-RU" dirty="0" smtClean="0"/>
              <a:t>является </a:t>
            </a:r>
            <a:r>
              <a:rPr lang="ru-RU" dirty="0"/>
              <a:t>оператором своего объекта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своей работе мы учитываем мнение каждого, чтобы создать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действительно эффективный и удобный в использовании продукт.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3A7BD8-0F44-4676-A6F3-13130406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7" y="648790"/>
            <a:ext cx="6117516" cy="28085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26426E-029B-4292-BB10-C94B06A0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97" y="2577799"/>
            <a:ext cx="5125719" cy="398702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763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256557"/>
            <a:ext cx="497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Проблематика вывода информации с объектов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3460" y="648790"/>
            <a:ext cx="60912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Удалённый контроль систем </a:t>
            </a:r>
            <a:r>
              <a:rPr lang="ru-RU" dirty="0"/>
              <a:t>безопасности объектов и ключевых приоритетных </a:t>
            </a:r>
            <a:r>
              <a:rPr lang="ru-RU" dirty="0" smtClean="0"/>
              <a:t>зон является </a:t>
            </a:r>
            <a:r>
              <a:rPr lang="ru-RU" dirty="0"/>
              <a:t>основным источником получения </a:t>
            </a:r>
            <a:r>
              <a:rPr lang="ru-RU" dirty="0" smtClean="0"/>
              <a:t>оперативной </a:t>
            </a:r>
            <a:r>
              <a:rPr lang="ru-RU" dirty="0"/>
              <a:t>информации.</a:t>
            </a:r>
          </a:p>
          <a:p>
            <a:endParaRPr lang="ru-RU" dirty="0"/>
          </a:p>
          <a:p>
            <a:r>
              <a:rPr lang="ru-RU" dirty="0"/>
              <a:t>За последние 17 лет мы полностью </a:t>
            </a:r>
            <a:r>
              <a:rPr lang="ru-RU" dirty="0" smtClean="0"/>
              <a:t>изучили инфраструктуру безопасности объектов </a:t>
            </a:r>
            <a:r>
              <a:rPr lang="ru-RU" dirty="0"/>
              <a:t>Владимирской области и </a:t>
            </a:r>
            <a:r>
              <a:rPr lang="ru-RU" dirty="0" smtClean="0"/>
              <a:t>других регионов, </a:t>
            </a:r>
            <a:r>
              <a:rPr lang="ru-RU" dirty="0"/>
              <a:t>выявили основные недостатки и преимущества систем.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Выделены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 критические проблемы объектов:</a:t>
            </a:r>
          </a:p>
          <a:p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dirty="0"/>
              <a:t>Для вывода систем в центры мониторинга необходима первичная настройка ИТ-инфраструктуры учреждения. </a:t>
            </a:r>
            <a:r>
              <a:rPr lang="ru-RU" dirty="0" smtClean="0"/>
              <a:t>90</a:t>
            </a:r>
            <a:r>
              <a:rPr lang="ru-RU" dirty="0"/>
              <a:t>% </a:t>
            </a:r>
            <a:r>
              <a:rPr lang="ru-RU" dirty="0" smtClean="0"/>
              <a:t> учреждений и привлекаемых ими обслуживающих организаций  не имеют квалифицированных специалистов </a:t>
            </a:r>
            <a:r>
              <a:rPr lang="ru-RU" dirty="0"/>
              <a:t>для проведения данных работ.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Полноценное обслуживание систем безопасности производится только </a:t>
            </a:r>
            <a:r>
              <a:rPr lang="ru-RU" dirty="0" smtClean="0"/>
              <a:t>в 25</a:t>
            </a:r>
            <a:r>
              <a:rPr lang="ru-RU" dirty="0"/>
              <a:t>% учреждений. Все остальные либо не имеют договора на обслуживание, либо обслуживание </a:t>
            </a:r>
            <a:r>
              <a:rPr lang="ru-RU" dirty="0" smtClean="0"/>
              <a:t>носит формальный характер.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1" y="187285"/>
            <a:ext cx="5513779" cy="413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0" y="2535382"/>
            <a:ext cx="3701926" cy="3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78" y="3008311"/>
            <a:ext cx="2966177" cy="366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072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1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6725" y="342547"/>
            <a:ext cx="374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система для всех платформ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5348" y="1054426"/>
            <a:ext cx="58680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</a:t>
            </a:r>
            <a:r>
              <a:rPr lang="ru-RU" dirty="0" smtClean="0"/>
              <a:t>того, </a:t>
            </a:r>
            <a:r>
              <a:rPr lang="ru-RU" dirty="0"/>
              <a:t>чтобы создать действительно эффективную систему взаимодействия между различными </a:t>
            </a:r>
            <a:r>
              <a:rPr lang="ru-RU" dirty="0" smtClean="0"/>
              <a:t>ведомствами, необходимо иметь такое </a:t>
            </a:r>
            <a:r>
              <a:rPr lang="ru-RU" dirty="0"/>
              <a:t>программное обеспечение, которое будет работать на любом компьютере, с любой операционной </a:t>
            </a:r>
            <a:r>
              <a:rPr lang="ru-RU" dirty="0" smtClean="0"/>
              <a:t>системой </a:t>
            </a:r>
            <a:r>
              <a:rPr lang="ru-RU" dirty="0"/>
              <a:t>и </a:t>
            </a:r>
            <a:r>
              <a:rPr lang="ru-RU" dirty="0" smtClean="0"/>
              <a:t>на </a:t>
            </a:r>
            <a:r>
              <a:rPr lang="ru-RU" dirty="0"/>
              <a:t>любом канале передачи данных.</a:t>
            </a:r>
          </a:p>
          <a:p>
            <a:endParaRPr lang="ru-RU" dirty="0"/>
          </a:p>
          <a:p>
            <a:r>
              <a:rPr lang="ru-RU" dirty="0"/>
              <a:t>Плюсом системы «Алькор-М» является полностью адаптивная система отображения данных, которая позволяет </a:t>
            </a:r>
            <a:r>
              <a:rPr lang="ru-RU" dirty="0" smtClean="0"/>
              <a:t>работать с </a:t>
            </a:r>
            <a:r>
              <a:rPr lang="ru-RU" dirty="0"/>
              <a:t>ней как с персонального компьютера, так и с мобильного устройства: смартфон/планшет.</a:t>
            </a:r>
          </a:p>
          <a:p>
            <a:endParaRPr lang="ru-RU" dirty="0"/>
          </a:p>
          <a:p>
            <a:r>
              <a:rPr lang="ru-RU" dirty="0"/>
              <a:t>«Алькор-М» построен как </a:t>
            </a:r>
            <a:r>
              <a:rPr lang="en-US" dirty="0"/>
              <a:t>web-</a:t>
            </a:r>
            <a:r>
              <a:rPr lang="ru-RU" dirty="0" smtClean="0"/>
              <a:t>приложение:</a:t>
            </a:r>
          </a:p>
          <a:p>
            <a:r>
              <a:rPr lang="ru-RU" dirty="0" smtClean="0"/>
              <a:t>нагрузка </a:t>
            </a:r>
            <a:r>
              <a:rPr lang="ru-RU" dirty="0"/>
              <a:t>по обработке данных ложится на </a:t>
            </a:r>
            <a:r>
              <a:rPr lang="ru-RU" dirty="0" smtClean="0"/>
              <a:t>сервер, </a:t>
            </a:r>
            <a:r>
              <a:rPr lang="ru-RU" dirty="0"/>
              <a:t>а оператор видит уже обработанные сервером </a:t>
            </a:r>
            <a:r>
              <a:rPr lang="ru-RU" dirty="0" smtClean="0"/>
              <a:t>данные (сокращает затраты на оснащение диспетчерских служб).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57" y="342547"/>
            <a:ext cx="3771614" cy="442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44" y="413798"/>
            <a:ext cx="2793805" cy="4281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3" y="3747962"/>
            <a:ext cx="5105482" cy="29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32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38370</TotalTime>
  <Words>2451</Words>
  <Application>Microsoft Office PowerPoint</Application>
  <PresentationFormat>Широкоэкранный</PresentationFormat>
  <Paragraphs>317</Paragraphs>
  <Slides>30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Microsoft YaHei Light</vt:lpstr>
      <vt:lpstr>Arial</vt:lpstr>
      <vt:lpstr>Calibri</vt:lpstr>
      <vt:lpstr>Calibri Light</vt:lpstr>
      <vt:lpstr>Cambria</vt:lpstr>
      <vt:lpstr>Century Gothic</vt:lpstr>
      <vt:lpstr>Montserrat</vt:lpstr>
      <vt:lpstr>Montserrat Medium</vt:lpstr>
      <vt:lpstr>Open Sans</vt:lpstr>
      <vt:lpstr>Roboto</vt:lpstr>
      <vt:lpstr>Sitka Small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Margarita Kobeleva</dc:creator>
  <cp:lastModifiedBy>Digiton</cp:lastModifiedBy>
  <cp:revision>330</cp:revision>
  <cp:lastPrinted>2022-12-01T17:29:43Z</cp:lastPrinted>
  <dcterms:created xsi:type="dcterms:W3CDTF">2020-12-01T09:30:30Z</dcterms:created>
  <dcterms:modified xsi:type="dcterms:W3CDTF">2024-11-02T12:24:39Z</dcterms:modified>
</cp:coreProperties>
</file>